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393" r:id="rId2"/>
    <p:sldId id="330" r:id="rId3"/>
    <p:sldId id="421" r:id="rId4"/>
    <p:sldId id="433" r:id="rId5"/>
    <p:sldId id="436" r:id="rId6"/>
    <p:sldId id="494" r:id="rId7"/>
    <p:sldId id="422" r:id="rId8"/>
    <p:sldId id="457" r:id="rId9"/>
    <p:sldId id="500" r:id="rId10"/>
    <p:sldId id="459" r:id="rId11"/>
    <p:sldId id="462" r:id="rId12"/>
    <p:sldId id="495" r:id="rId13"/>
    <p:sldId id="441" r:id="rId14"/>
    <p:sldId id="471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508" r:id="rId23"/>
    <p:sldId id="509" r:id="rId24"/>
    <p:sldId id="510" r:id="rId25"/>
    <p:sldId id="511" r:id="rId26"/>
    <p:sldId id="512" r:id="rId27"/>
    <p:sldId id="513" r:id="rId28"/>
    <p:sldId id="514" r:id="rId29"/>
    <p:sldId id="515" r:id="rId30"/>
    <p:sldId id="516" r:id="rId31"/>
    <p:sldId id="517" r:id="rId32"/>
    <p:sldId id="518" r:id="rId33"/>
    <p:sldId id="519" r:id="rId34"/>
    <p:sldId id="520" r:id="rId35"/>
    <p:sldId id="498" r:id="rId36"/>
    <p:sldId id="499" r:id="rId37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A168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00" autoAdjust="0"/>
  </p:normalViewPr>
  <p:slideViewPr>
    <p:cSldViewPr snapToObjects="1">
      <p:cViewPr>
        <p:scale>
          <a:sx n="80" d="100"/>
          <a:sy n="80" d="100"/>
        </p:scale>
        <p:origin x="-105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7C27983-61BB-4709-AD13-AF6F9E6321B9}" type="datetime1">
              <a:rPr lang="en-US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F35A83F-4078-4115-A4A2-D525650AC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2973BB8-D59B-4593-9B69-3ED3AB6FF136}" type="datetime1">
              <a:rPr lang="en-US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27E3243-7E3A-488B-9D36-53FCCFF4A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0B1049-D377-44CC-B884-641E8E669E97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dirty="0" smtClean="0"/>
              <a:t>Originally deployed at CERN for the construction of LEP, relational databases now play a key role in the experiments' production chains, from online acquisition through to offline production, data distribution, reprocessing and analysis</a:t>
            </a:r>
          </a:p>
          <a:p>
            <a:endParaRPr lang="en-US" dirty="0" smtClean="0"/>
          </a:p>
          <a:p>
            <a:r>
              <a:rPr lang="en-US" dirty="0" smtClean="0"/>
              <a:t>Listed among the critical services for the LHC experiment 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592F25-2EFA-40A9-A8F5-1D16E7D3BED8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11/25/08</a:t>
            </a:r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20818E-2C62-4C90-9EE5-811F121F8059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6451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E3243-7E3A-488B-9D36-53FCCFF4A1A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85FBDE-F281-48CC-8F04-30E5BF73A923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RNlogo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150938"/>
            <a:ext cx="2209800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066800"/>
            <a:ext cx="4800600" cy="21336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_tradnl" smtClean="0"/>
              <a:t>Cliquez et modifiez le titre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429000"/>
            <a:ext cx="4800600" cy="1219200"/>
          </a:xfrm>
        </p:spPr>
        <p:txBody>
          <a:bodyPr/>
          <a:lstStyle>
            <a:lvl1pPr marL="0" indent="0" algn="r">
              <a:buFont typeface="Wingdings" pitchFamily="32" charset="2"/>
              <a:buNone/>
              <a:defRPr sz="2400"/>
            </a:lvl1pPr>
          </a:lstStyle>
          <a:p>
            <a:r>
              <a:rPr lang="es-ES_tradnl" smtClean="0"/>
              <a:t>Cliquez pour modifier le style des sous-titres du masque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15000" y="6381750"/>
            <a:ext cx="2895600" cy="476250"/>
          </a:xfrm>
        </p:spPr>
        <p:txBody>
          <a:bodyPr/>
          <a:lstStyle>
            <a:lvl1pPr algn="r">
              <a:defRPr sz="1400" b="0" i="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r>
              <a:rPr lang="en-GB" smtClean="0"/>
              <a:t>Data Life Cycle Management @ CERN, Luca Canali, Jacek Wojcieszuk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Data Life Cycle Management @ CERN, Luca Canali, Jacek Wojcieszuk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09B53-CE38-46FA-A23D-A6422D8CB5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05000" cy="6096000"/>
          </a:xfrm>
        </p:spPr>
        <p:txBody>
          <a:bodyPr vert="eaVert"/>
          <a:lstStyle/>
          <a:p>
            <a:r>
              <a:rPr lang="es-ES_tradnl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71600" y="228600"/>
            <a:ext cx="5562600" cy="6096000"/>
          </a:xfrm>
        </p:spPr>
        <p:txBody>
          <a:bodyPr vert="eaVert"/>
          <a:lstStyle/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Data Life Cycle Management @ CERN, Luca Canali, Jacek Wojcieszuk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CEDBE-1029-4BAB-8641-DE955DBCB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Data Life Cycle Management @ CERN, Luca Canali, Jacek Wojcieszuk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B3D51-81C4-41D6-98B7-F6F8398F70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dirty="0" err="1" smtClean="0"/>
              <a:t>Cliquez</a:t>
            </a:r>
            <a:r>
              <a:rPr lang="es-ES_tradnl" dirty="0" smtClean="0"/>
              <a:t> et </a:t>
            </a:r>
            <a:r>
              <a:rPr lang="es-ES_tradnl" dirty="0" err="1" smtClean="0"/>
              <a:t>modifiez</a:t>
            </a:r>
            <a:r>
              <a:rPr lang="es-ES_tradnl" dirty="0" smtClean="0"/>
              <a:t> le </a:t>
            </a:r>
            <a:r>
              <a:rPr lang="es-ES_tradnl" dirty="0" err="1" smtClean="0"/>
              <a:t>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dirty="0" err="1" smtClean="0"/>
              <a:t>Cliquez</a:t>
            </a:r>
            <a:r>
              <a:rPr lang="es-ES_tradnl" dirty="0" smtClean="0"/>
              <a:t> </a:t>
            </a:r>
            <a:r>
              <a:rPr lang="es-ES_tradnl" dirty="0" err="1" smtClean="0"/>
              <a:t>pour</a:t>
            </a:r>
            <a:r>
              <a:rPr lang="es-ES_tradnl" dirty="0" smtClean="0"/>
              <a:t> </a:t>
            </a:r>
            <a:r>
              <a:rPr lang="es-ES_tradnl" dirty="0" err="1" smtClean="0"/>
              <a:t>modifier</a:t>
            </a:r>
            <a:r>
              <a:rPr lang="es-ES_tradnl" dirty="0" smtClean="0"/>
              <a:t> les </a:t>
            </a:r>
            <a:r>
              <a:rPr lang="es-ES_tradnl" dirty="0" err="1" smtClean="0"/>
              <a:t>styles</a:t>
            </a:r>
            <a:r>
              <a:rPr lang="es-ES_tradnl" dirty="0" smtClean="0"/>
              <a:t> </a:t>
            </a:r>
            <a:r>
              <a:rPr lang="es-ES_tradnl" dirty="0" err="1" smtClean="0"/>
              <a:t>du</a:t>
            </a:r>
            <a:r>
              <a:rPr lang="es-ES_tradnl" dirty="0" smtClean="0"/>
              <a:t> </a:t>
            </a:r>
            <a:r>
              <a:rPr lang="es-ES_tradnl" dirty="0" err="1" smtClean="0"/>
              <a:t>texte</a:t>
            </a:r>
            <a:r>
              <a:rPr lang="es-ES_tradnl" dirty="0" smtClean="0"/>
              <a:t> </a:t>
            </a:r>
            <a:r>
              <a:rPr lang="es-ES_tradnl" dirty="0" err="1" smtClean="0"/>
              <a:t>du</a:t>
            </a:r>
            <a:r>
              <a:rPr lang="es-ES_tradnl" dirty="0" smtClean="0"/>
              <a:t> masque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Data Life Cycle Management @ CERN, Luca Canali, Jacek Wojcieszuk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74EB-6772-4297-8692-5DC0750063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3733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7800" y="1219200"/>
            <a:ext cx="3733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Data Life Cycle Management @ CERN, Luca Canali, Jacek Wojcieszuk</a:t>
            </a: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D3451-1374-4DAC-A646-3386F333D7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Data Life Cycle Management @ CERN, Luca Canali, Jacek Wojcieszuk</a:t>
            </a:r>
            <a:endParaRPr lang="en-GB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C7A21-5DC9-43EE-8DC0-6CA01F9E3D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Cliquez et modifiez le titre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Data Life Cycle Management @ CERN, Luca Canali, Jacek Wojcieszuk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6F756-AD53-4FE5-8AF6-C737C6EB69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Data Life Cycle Management @ CERN, Luca Canali, Jacek Wojcieszuk</a:t>
            </a:r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57322-CF4B-48CF-930F-9300E835A5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  <a:p>
            <a:pPr lvl="1"/>
            <a:r>
              <a:rPr lang="es-ES_tradnl" smtClean="0"/>
              <a:t>Deuxième niveau</a:t>
            </a:r>
          </a:p>
          <a:p>
            <a:pPr lvl="2"/>
            <a:r>
              <a:rPr lang="es-ES_tradnl" smtClean="0"/>
              <a:t>Troisième niveau</a:t>
            </a:r>
          </a:p>
          <a:p>
            <a:pPr lvl="3"/>
            <a:r>
              <a:rPr lang="es-ES_tradnl" smtClean="0"/>
              <a:t>Quatrième niveau</a:t>
            </a:r>
          </a:p>
          <a:p>
            <a:pPr lvl="4"/>
            <a:r>
              <a:rPr lang="es-ES_tradnl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Data Life Cycle Management @ CERN, Luca Canali, Jacek Wojcieszuk</a:t>
            </a: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A4C4C-C170-48AD-8709-65B46284E2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Cliquez sur l'icône pour ajouter une image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Cliquez pour modifier les styles du texte du masque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Data Life Cycle Management @ CERN, Luca Canali, Jacek Wojcieszuk</a:t>
            </a: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62242-C018-41CF-A8D1-DF17AE45A5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228600" y="6553200"/>
            <a:ext cx="8686800" cy="0"/>
          </a:xfrm>
          <a:prstGeom prst="line">
            <a:avLst/>
          </a:prstGeom>
          <a:noFill/>
          <a:ln w="38100">
            <a:solidFill>
              <a:srgbClr val="15539C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latin typeface="+mn-lt"/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5532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 i="1">
                <a:solidFill>
                  <a:srgbClr val="15539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Data Life Cycle Management @ CERN, Luca Canali, Jacek Wojcieszuk</a:t>
            </a:r>
            <a:endParaRPr lang="en-GB"/>
          </a:p>
        </p:txBody>
      </p:sp>
      <p:sp>
        <p:nvSpPr>
          <p:cNvPr id="102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228600"/>
            <a:ext cx="563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553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15539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18F0858-C2E4-427B-A1C8-82A46D4290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CERNlogo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6200" y="76200"/>
            <a:ext cx="12192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Helvetica"/>
          <a:ea typeface="MS PGothic" pitchFamily="34" charset="-128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Helvetica" charset="0"/>
          <a:ea typeface="MS PGothic" pitchFamily="34" charset="-128"/>
          <a:cs typeface="Helvetic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Helvetica" charset="0"/>
          <a:ea typeface="MS PGothic" pitchFamily="34" charset="-128"/>
          <a:cs typeface="Helvetic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Helvetica" charset="0"/>
          <a:ea typeface="MS PGothic" pitchFamily="34" charset="-128"/>
          <a:cs typeface="Helvetic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Helvetica" charset="0"/>
          <a:ea typeface="MS PGothic" pitchFamily="34" charset="-128"/>
          <a:cs typeface="Helvetica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Arial" pitchFamily="32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Arial" pitchFamily="32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Arial" pitchFamily="32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15539C"/>
          </a:solidFill>
          <a:latin typeface="Arial" pitchFamily="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§"/>
        <a:defRPr sz="2800">
          <a:solidFill>
            <a:srgbClr val="003399"/>
          </a:solidFill>
          <a:latin typeface="Helvetica"/>
          <a:ea typeface="MS PGothic" pitchFamily="34" charset="-128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§"/>
        <a:defRPr sz="2400">
          <a:solidFill>
            <a:srgbClr val="003399"/>
          </a:solidFill>
          <a:latin typeface="Helvetica"/>
          <a:ea typeface="MS PGothic" pitchFamily="34" charset="-128"/>
          <a:cs typeface="Helvetic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99"/>
          </a:solidFill>
          <a:latin typeface="Helvetica"/>
          <a:ea typeface="MS PGothic" pitchFamily="34" charset="-128"/>
          <a:cs typeface="Helvetic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99"/>
          </a:solidFill>
          <a:latin typeface="Helvetica"/>
          <a:ea typeface="MS PGothic" pitchFamily="34" charset="-128"/>
          <a:cs typeface="Helvetic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3399"/>
          </a:solidFill>
          <a:latin typeface="Helvetica"/>
          <a:ea typeface="MS PGothic" pitchFamily="34" charset="-128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5539C"/>
          </a:solidFill>
          <a:latin typeface="+mn-lt"/>
          <a:ea typeface="ＭＳ Ｐゴシック" pitchFamily="3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5539C"/>
          </a:solidFill>
          <a:latin typeface="+mn-lt"/>
          <a:ea typeface="ＭＳ Ｐゴシック" pitchFamily="3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5539C"/>
          </a:solidFill>
          <a:latin typeface="+mn-lt"/>
          <a:ea typeface="ＭＳ Ｐゴシック" pitchFamily="3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15539C"/>
          </a:solidFill>
          <a:latin typeface="+mn-lt"/>
          <a:ea typeface="ＭＳ Ｐゴシック" pitchFamily="32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228600" y="357188"/>
            <a:ext cx="7315200" cy="1428750"/>
          </a:xfrm>
        </p:spPr>
        <p:txBody>
          <a:bodyPr/>
          <a:lstStyle/>
          <a:p>
            <a:pPr algn="l"/>
            <a:r>
              <a:rPr lang="en-GB" sz="3200" b="1" dirty="0" smtClean="0"/>
              <a:t>Data Lifecycle Management Challenges and Techniques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- </a:t>
            </a:r>
            <a:r>
              <a:rPr lang="en-GB" sz="3200" b="1" dirty="0" smtClean="0"/>
              <a:t>a user’s experience</a:t>
            </a:r>
            <a:r>
              <a:rPr lang="en-US" sz="3600" dirty="0" smtClean="0">
                <a:latin typeface="Helvetica" pitchFamily="34" charset="0"/>
                <a:cs typeface="Helvetica" pitchFamily="34" charset="0"/>
              </a:rPr>
              <a:t> 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228600" y="1988840"/>
            <a:ext cx="662940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  <a:defRPr/>
            </a:pPr>
            <a:r>
              <a:rPr lang="en-US" kern="0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Luca Canali</a:t>
            </a:r>
            <a:r>
              <a:rPr lang="en-US" kern="0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,</a:t>
            </a:r>
            <a:r>
              <a:rPr lang="pl-PL" kern="0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 Jacek Wojcieszuk,</a:t>
            </a:r>
            <a:r>
              <a:rPr lang="en-US" kern="0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kern="0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CERN</a:t>
            </a:r>
          </a:p>
          <a:p>
            <a:pPr defTabSz="914400" eaLnBrk="0" hangingPunct="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  <a:defRPr/>
            </a:pPr>
            <a:r>
              <a:rPr lang="pl-PL" sz="2000" kern="0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UKOUG</a:t>
            </a:r>
            <a:r>
              <a:rPr lang="en-US" sz="2000" kern="0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kern="0" dirty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Conference, </a:t>
            </a:r>
            <a:r>
              <a:rPr lang="pl-PL" sz="2000" kern="0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Birmingham</a:t>
            </a:r>
            <a:r>
              <a:rPr lang="en-US" sz="2000" kern="0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,</a:t>
            </a:r>
            <a:r>
              <a:rPr lang="pl-PL" sz="2000" kern="0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 December</a:t>
            </a:r>
            <a:r>
              <a:rPr lang="en-US" sz="2000" kern="0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l-PL" sz="2000" kern="0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1</a:t>
            </a:r>
            <a:r>
              <a:rPr lang="pl-PL" sz="2000" kern="0" baseline="30000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st</a:t>
            </a:r>
            <a:r>
              <a:rPr lang="en-US" sz="2000" kern="0" dirty="0" smtClean="0">
                <a:solidFill>
                  <a:srgbClr val="003399"/>
                </a:solidFill>
                <a:latin typeface="Helvetica" pitchFamily="34" charset="0"/>
                <a:cs typeface="Helvetica" pitchFamily="34" charset="0"/>
              </a:rPr>
              <a:t>, 2010</a:t>
            </a:r>
            <a:endParaRPr lang="en-US" sz="2000" kern="0" dirty="0">
              <a:solidFill>
                <a:srgbClr val="003399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076" name="Picture 4" descr="LHC_h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2996952"/>
            <a:ext cx="6629400" cy="352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1"/>
          <p:cNvSpPr>
            <a:spLocks noChangeArrowheads="1"/>
          </p:cNvSpPr>
          <p:nvPr/>
        </p:nvSpPr>
        <p:spPr bwMode="auto">
          <a:xfrm>
            <a:off x="6562726" y="4675188"/>
            <a:ext cx="1603375" cy="1389062"/>
          </a:xfrm>
          <a:prstGeom prst="roundRect">
            <a:avLst>
              <a:gd name="adj" fmla="val 16667"/>
            </a:avLst>
          </a:prstGeom>
          <a:solidFill>
            <a:srgbClr val="CCCC00">
              <a:alpha val="79999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Failgroup4</a:t>
            </a:r>
          </a:p>
        </p:txBody>
      </p:sp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2782888" y="4675188"/>
            <a:ext cx="1603375" cy="1389062"/>
          </a:xfrm>
          <a:prstGeom prst="roundRect">
            <a:avLst>
              <a:gd name="adj" fmla="val 16667"/>
            </a:avLst>
          </a:prstGeom>
          <a:solidFill>
            <a:srgbClr val="CCCC00">
              <a:alpha val="80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Failgroup2</a:t>
            </a: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4691063" y="4675188"/>
            <a:ext cx="1603375" cy="1389062"/>
          </a:xfrm>
          <a:prstGeom prst="roundRect">
            <a:avLst>
              <a:gd name="adj" fmla="val 16667"/>
            </a:avLst>
          </a:prstGeom>
          <a:solidFill>
            <a:srgbClr val="CCCC00">
              <a:alpha val="80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Failgroup3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>
          <a:xfrm>
            <a:off x="1368425" y="73248"/>
            <a:ext cx="6337300" cy="979488"/>
          </a:xfrm>
        </p:spPr>
        <p:txBody>
          <a:bodyPr lIns="0" tIns="0" rIns="0" bIns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Helvetica" pitchFamily="34" charset="0"/>
                <a:cs typeface="Helvetica" pitchFamily="34" charset="0"/>
              </a:rPr>
              <a:t>High 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Capacity Storage</a:t>
            </a:r>
            <a:r>
              <a:rPr lang="en-GB" dirty="0" smtClean="0">
                <a:latin typeface="Helvetica" pitchFamily="34" charset="0"/>
                <a:cs typeface="Helvetica" pitchFamily="34" charset="0"/>
              </a:rPr>
              <a:t>, 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Resiliency</a:t>
            </a:r>
            <a:r>
              <a:rPr lang="en-GB" dirty="0" smtClean="0">
                <a:latin typeface="Helvetica" pitchFamily="34" charset="0"/>
                <a:cs typeface="Helvetica" pitchFamily="34" charset="0"/>
              </a:rPr>
              <a:t> and 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Low Cost</a:t>
            </a:r>
            <a:endParaRPr lang="en-GB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36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577" y="1268760"/>
            <a:ext cx="8261102" cy="3438178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latin typeface="Helvetica" pitchFamily="34" charset="0"/>
                <a:cs typeface="Helvetica" pitchFamily="34" charset="0"/>
              </a:rPr>
              <a:t>Low cost HA storage with ASM</a:t>
            </a:r>
          </a:p>
          <a:p>
            <a:pPr>
              <a:spcBef>
                <a:spcPts val="1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dirty="0" smtClean="0">
                <a:latin typeface="Helvetica" pitchFamily="34" charset="0"/>
                <a:cs typeface="Helvetica" pitchFamily="34" charset="0"/>
              </a:rPr>
              <a:t>Latest HW acquisition:</a:t>
            </a:r>
          </a:p>
          <a:p>
            <a:pPr lvl="1">
              <a:spcBef>
                <a:spcPts val="1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sz="2200" dirty="0" smtClean="0">
                <a:latin typeface="Helvetica" pitchFamily="34" charset="0"/>
                <a:cs typeface="Helvetica" pitchFamily="34" charset="0"/>
              </a:rPr>
              <a:t>852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 disks of 2TB each -&gt; almost 1</a:t>
            </a:r>
            <a:r>
              <a:rPr lang="pl-PL" sz="2200" dirty="0" smtClean="0">
                <a:latin typeface="Helvetica" pitchFamily="34" charset="0"/>
                <a:cs typeface="Helvetica" pitchFamily="34" charset="0"/>
              </a:rPr>
              <a:t>,7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 PB of raw storage</a:t>
            </a:r>
          </a:p>
          <a:p>
            <a:pPr lvl="1">
              <a:spcBef>
                <a:spcPts val="1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SATA disk for price/</a:t>
            </a:r>
            <a:r>
              <a:rPr lang="en-GB" sz="2200" dirty="0" err="1" smtClean="0">
                <a:latin typeface="Helvetica" pitchFamily="34" charset="0"/>
                <a:cs typeface="Helvetica" pitchFamily="34" charset="0"/>
              </a:rPr>
              <a:t>perf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 and high capacity</a:t>
            </a:r>
            <a:endParaRPr lang="pl-PL" sz="2200" dirty="0" smtClean="0"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ts val="1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sz="2200" dirty="0" smtClean="0">
                <a:latin typeface="Helvetica" pitchFamily="34" charset="0"/>
                <a:cs typeface="Helvetica" pitchFamily="34" charset="0"/>
              </a:rPr>
              <a:t>Single controller</a:t>
            </a:r>
            <a:endParaRPr lang="en-GB" sz="2200" dirty="0" smtClean="0">
              <a:latin typeface="Helvetica" pitchFamily="34" charset="0"/>
              <a:cs typeface="Helvetica" pitchFamily="34" charset="0"/>
            </a:endParaRPr>
          </a:p>
          <a:p>
            <a:pPr>
              <a:spcBef>
                <a:spcPts val="1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dirty="0" smtClean="0">
                <a:latin typeface="Helvetica" pitchFamily="34" charset="0"/>
                <a:cs typeface="Helvetica" pitchFamily="34" charset="0"/>
              </a:rPr>
              <a:t>ASM provides redundancy (mirroring) and striping </a:t>
            </a:r>
          </a:p>
          <a:p>
            <a:pPr>
              <a:spcBef>
                <a:spcPts val="1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dirty="0" smtClean="0">
                <a:latin typeface="Helvetica" pitchFamily="34" charset="0"/>
                <a:cs typeface="Helvetica" pitchFamily="34" charset="0"/>
              </a:rPr>
              <a:t>De</a:t>
            </a:r>
            <a:r>
              <a:rPr lang="pl-PL" sz="2600" dirty="0" smtClean="0">
                <a:latin typeface="Helvetica" pitchFamily="34" charset="0"/>
                <a:cs typeface="Helvetica" pitchFamily="34" charset="0"/>
              </a:rPr>
              <a:t>-</a:t>
            </a:r>
            <a:r>
              <a:rPr lang="en-GB" sz="2600" dirty="0" smtClean="0">
                <a:latin typeface="Helvetica" pitchFamily="34" charset="0"/>
                <a:cs typeface="Helvetica" pitchFamily="34" charset="0"/>
              </a:rPr>
              <a:t>stroking can be used (external part for d</a:t>
            </a:r>
            <a:r>
              <a:rPr lang="pl-PL" sz="2600" dirty="0" smtClean="0">
                <a:latin typeface="Helvetica" pitchFamily="34" charset="0"/>
                <a:cs typeface="Helvetica" pitchFamily="34" charset="0"/>
              </a:rPr>
              <a:t>ata</a:t>
            </a:r>
            <a:r>
              <a:rPr lang="en-GB" sz="2600" dirty="0" smtClean="0">
                <a:latin typeface="Helvetica" pitchFamily="34" charset="0"/>
                <a:cs typeface="Helvetica" pitchFamily="34" charset="0"/>
              </a:rPr>
              <a:t>)</a:t>
            </a:r>
            <a:endParaRPr lang="pl-PL" sz="2600" dirty="0" smtClean="0"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ts val="1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sz="2200" dirty="0" smtClean="0">
                <a:latin typeface="Helvetica" pitchFamily="34" charset="0"/>
                <a:cs typeface="Helvetica" pitchFamily="34" charset="0"/>
              </a:rPr>
              <a:t>11g Inteligent Data Placement can be used instead</a:t>
            </a:r>
            <a:r>
              <a:rPr lang="en-GB" sz="2200" dirty="0" smtClean="0">
                <a:latin typeface="Helvetica" pitchFamily="34" charset="0"/>
                <a:cs typeface="Helvetica" pitchFamily="34" charset="0"/>
              </a:rPr>
              <a:t> 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909638" y="4675188"/>
            <a:ext cx="1603375" cy="1389062"/>
          </a:xfrm>
          <a:prstGeom prst="roundRect">
            <a:avLst>
              <a:gd name="adj" fmla="val 16667"/>
            </a:avLst>
          </a:prstGeom>
          <a:solidFill>
            <a:srgbClr val="CCCC00">
              <a:alpha val="80000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Failgroup1</a:t>
            </a:r>
          </a:p>
        </p:txBody>
      </p:sp>
      <p:grpSp>
        <p:nvGrpSpPr>
          <p:cNvPr id="15368" name="Group 7"/>
          <p:cNvGrpSpPr>
            <a:grpSpLocks/>
          </p:cNvGrpSpPr>
          <p:nvPr/>
        </p:nvGrpSpPr>
        <p:grpSpPr bwMode="auto">
          <a:xfrm>
            <a:off x="1008063" y="4867275"/>
            <a:ext cx="1430338" cy="1006475"/>
            <a:chOff x="924" y="3100"/>
            <a:chExt cx="901" cy="634"/>
          </a:xfrm>
        </p:grpSpPr>
        <p:sp>
          <p:nvSpPr>
            <p:cNvPr id="15401" name="AutoShape 8"/>
            <p:cNvSpPr>
              <a:spLocks noChangeArrowheads="1"/>
            </p:cNvSpPr>
            <p:nvPr/>
          </p:nvSpPr>
          <p:spPr bwMode="auto">
            <a:xfrm>
              <a:off x="1588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2" name="AutoShape 9"/>
            <p:cNvSpPr>
              <a:spLocks noChangeArrowheads="1"/>
            </p:cNvSpPr>
            <p:nvPr/>
          </p:nvSpPr>
          <p:spPr bwMode="auto">
            <a:xfrm>
              <a:off x="1494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3" name="AutoShape 10"/>
            <p:cNvSpPr>
              <a:spLocks noChangeArrowheads="1"/>
            </p:cNvSpPr>
            <p:nvPr/>
          </p:nvSpPr>
          <p:spPr bwMode="auto">
            <a:xfrm>
              <a:off x="1399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4" name="AutoShape 11"/>
            <p:cNvSpPr>
              <a:spLocks noChangeArrowheads="1"/>
            </p:cNvSpPr>
            <p:nvPr/>
          </p:nvSpPr>
          <p:spPr bwMode="auto">
            <a:xfrm>
              <a:off x="1303" y="3100"/>
              <a:ext cx="238" cy="635"/>
            </a:xfrm>
            <a:prstGeom prst="can">
              <a:avLst>
                <a:gd name="adj" fmla="val 66702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5" name="AutoShape 12"/>
            <p:cNvSpPr>
              <a:spLocks noChangeArrowheads="1"/>
            </p:cNvSpPr>
            <p:nvPr/>
          </p:nvSpPr>
          <p:spPr bwMode="auto">
            <a:xfrm>
              <a:off x="1209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6" name="AutoShape 13"/>
            <p:cNvSpPr>
              <a:spLocks noChangeArrowheads="1"/>
            </p:cNvSpPr>
            <p:nvPr/>
          </p:nvSpPr>
          <p:spPr bwMode="auto">
            <a:xfrm>
              <a:off x="1114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7" name="AutoShape 14"/>
            <p:cNvSpPr>
              <a:spLocks noChangeArrowheads="1"/>
            </p:cNvSpPr>
            <p:nvPr/>
          </p:nvSpPr>
          <p:spPr bwMode="auto">
            <a:xfrm>
              <a:off x="1019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8" name="AutoShape 15"/>
            <p:cNvSpPr>
              <a:spLocks noChangeArrowheads="1"/>
            </p:cNvSpPr>
            <p:nvPr/>
          </p:nvSpPr>
          <p:spPr bwMode="auto">
            <a:xfrm>
              <a:off x="924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69" name="Group 16"/>
          <p:cNvGrpSpPr>
            <a:grpSpLocks/>
          </p:cNvGrpSpPr>
          <p:nvPr/>
        </p:nvGrpSpPr>
        <p:grpSpPr bwMode="auto">
          <a:xfrm>
            <a:off x="2857501" y="4867275"/>
            <a:ext cx="1430337" cy="1006475"/>
            <a:chOff x="2089" y="3100"/>
            <a:chExt cx="901" cy="634"/>
          </a:xfrm>
        </p:grpSpPr>
        <p:sp>
          <p:nvSpPr>
            <p:cNvPr id="15393" name="AutoShape 17"/>
            <p:cNvSpPr>
              <a:spLocks noChangeArrowheads="1"/>
            </p:cNvSpPr>
            <p:nvPr/>
          </p:nvSpPr>
          <p:spPr bwMode="auto">
            <a:xfrm>
              <a:off x="2754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4" name="AutoShape 18"/>
            <p:cNvSpPr>
              <a:spLocks noChangeArrowheads="1"/>
            </p:cNvSpPr>
            <p:nvPr/>
          </p:nvSpPr>
          <p:spPr bwMode="auto">
            <a:xfrm>
              <a:off x="2659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5" name="AutoShape 19"/>
            <p:cNvSpPr>
              <a:spLocks noChangeArrowheads="1"/>
            </p:cNvSpPr>
            <p:nvPr/>
          </p:nvSpPr>
          <p:spPr bwMode="auto">
            <a:xfrm>
              <a:off x="2564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6" name="AutoShape 20"/>
            <p:cNvSpPr>
              <a:spLocks noChangeArrowheads="1"/>
            </p:cNvSpPr>
            <p:nvPr/>
          </p:nvSpPr>
          <p:spPr bwMode="auto">
            <a:xfrm>
              <a:off x="2469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7" name="AutoShape 21"/>
            <p:cNvSpPr>
              <a:spLocks noChangeArrowheads="1"/>
            </p:cNvSpPr>
            <p:nvPr/>
          </p:nvSpPr>
          <p:spPr bwMode="auto">
            <a:xfrm>
              <a:off x="2374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8" name="AutoShape 22"/>
            <p:cNvSpPr>
              <a:spLocks noChangeArrowheads="1"/>
            </p:cNvSpPr>
            <p:nvPr/>
          </p:nvSpPr>
          <p:spPr bwMode="auto">
            <a:xfrm>
              <a:off x="2279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9" name="AutoShape 23"/>
            <p:cNvSpPr>
              <a:spLocks noChangeArrowheads="1"/>
            </p:cNvSpPr>
            <p:nvPr/>
          </p:nvSpPr>
          <p:spPr bwMode="auto">
            <a:xfrm>
              <a:off x="2184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0" name="AutoShape 24"/>
            <p:cNvSpPr>
              <a:spLocks noChangeArrowheads="1"/>
            </p:cNvSpPr>
            <p:nvPr/>
          </p:nvSpPr>
          <p:spPr bwMode="auto">
            <a:xfrm>
              <a:off x="2089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70" name="Group 25"/>
          <p:cNvGrpSpPr>
            <a:grpSpLocks/>
          </p:cNvGrpSpPr>
          <p:nvPr/>
        </p:nvGrpSpPr>
        <p:grpSpPr bwMode="auto">
          <a:xfrm>
            <a:off x="4784726" y="4867275"/>
            <a:ext cx="1430337" cy="1006475"/>
            <a:chOff x="3303" y="3100"/>
            <a:chExt cx="901" cy="634"/>
          </a:xfrm>
        </p:grpSpPr>
        <p:sp>
          <p:nvSpPr>
            <p:cNvPr id="15385" name="AutoShape 26"/>
            <p:cNvSpPr>
              <a:spLocks noChangeArrowheads="1"/>
            </p:cNvSpPr>
            <p:nvPr/>
          </p:nvSpPr>
          <p:spPr bwMode="auto">
            <a:xfrm>
              <a:off x="3968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AutoShape 27"/>
            <p:cNvSpPr>
              <a:spLocks noChangeArrowheads="1"/>
            </p:cNvSpPr>
            <p:nvPr/>
          </p:nvSpPr>
          <p:spPr bwMode="auto">
            <a:xfrm>
              <a:off x="3873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AutoShape 28"/>
            <p:cNvSpPr>
              <a:spLocks noChangeArrowheads="1"/>
            </p:cNvSpPr>
            <p:nvPr/>
          </p:nvSpPr>
          <p:spPr bwMode="auto">
            <a:xfrm>
              <a:off x="3778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AutoShape 29"/>
            <p:cNvSpPr>
              <a:spLocks noChangeArrowheads="1"/>
            </p:cNvSpPr>
            <p:nvPr/>
          </p:nvSpPr>
          <p:spPr bwMode="auto">
            <a:xfrm>
              <a:off x="3683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AutoShape 30"/>
            <p:cNvSpPr>
              <a:spLocks noChangeArrowheads="1"/>
            </p:cNvSpPr>
            <p:nvPr/>
          </p:nvSpPr>
          <p:spPr bwMode="auto">
            <a:xfrm>
              <a:off x="3588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AutoShape 31"/>
            <p:cNvSpPr>
              <a:spLocks noChangeArrowheads="1"/>
            </p:cNvSpPr>
            <p:nvPr/>
          </p:nvSpPr>
          <p:spPr bwMode="auto">
            <a:xfrm>
              <a:off x="3493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" name="AutoShape 32"/>
            <p:cNvSpPr>
              <a:spLocks noChangeArrowheads="1"/>
            </p:cNvSpPr>
            <p:nvPr/>
          </p:nvSpPr>
          <p:spPr bwMode="auto">
            <a:xfrm>
              <a:off x="3398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AutoShape 33"/>
            <p:cNvSpPr>
              <a:spLocks noChangeArrowheads="1"/>
            </p:cNvSpPr>
            <p:nvPr/>
          </p:nvSpPr>
          <p:spPr bwMode="auto">
            <a:xfrm>
              <a:off x="3303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71" name="Group 34"/>
          <p:cNvGrpSpPr>
            <a:grpSpLocks/>
          </p:cNvGrpSpPr>
          <p:nvPr/>
        </p:nvGrpSpPr>
        <p:grpSpPr bwMode="auto">
          <a:xfrm>
            <a:off x="6646863" y="4867275"/>
            <a:ext cx="1430338" cy="1006475"/>
            <a:chOff x="4476" y="3100"/>
            <a:chExt cx="901" cy="634"/>
          </a:xfrm>
        </p:grpSpPr>
        <p:sp>
          <p:nvSpPr>
            <p:cNvPr id="15377" name="AutoShape 35"/>
            <p:cNvSpPr>
              <a:spLocks noChangeArrowheads="1"/>
            </p:cNvSpPr>
            <p:nvPr/>
          </p:nvSpPr>
          <p:spPr bwMode="auto">
            <a:xfrm>
              <a:off x="5141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AutoShape 36"/>
            <p:cNvSpPr>
              <a:spLocks noChangeArrowheads="1"/>
            </p:cNvSpPr>
            <p:nvPr/>
          </p:nvSpPr>
          <p:spPr bwMode="auto">
            <a:xfrm>
              <a:off x="5046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AutoShape 37"/>
            <p:cNvSpPr>
              <a:spLocks noChangeArrowheads="1"/>
            </p:cNvSpPr>
            <p:nvPr/>
          </p:nvSpPr>
          <p:spPr bwMode="auto">
            <a:xfrm>
              <a:off x="4951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AutoShape 38"/>
            <p:cNvSpPr>
              <a:spLocks noChangeArrowheads="1"/>
            </p:cNvSpPr>
            <p:nvPr/>
          </p:nvSpPr>
          <p:spPr bwMode="auto">
            <a:xfrm>
              <a:off x="4856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1" name="AutoShape 39"/>
            <p:cNvSpPr>
              <a:spLocks noChangeArrowheads="1"/>
            </p:cNvSpPr>
            <p:nvPr/>
          </p:nvSpPr>
          <p:spPr bwMode="auto">
            <a:xfrm>
              <a:off x="4761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AutoShape 40"/>
            <p:cNvSpPr>
              <a:spLocks noChangeArrowheads="1"/>
            </p:cNvSpPr>
            <p:nvPr/>
          </p:nvSpPr>
          <p:spPr bwMode="auto">
            <a:xfrm>
              <a:off x="4666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AutoShape 41"/>
            <p:cNvSpPr>
              <a:spLocks noChangeArrowheads="1"/>
            </p:cNvSpPr>
            <p:nvPr/>
          </p:nvSpPr>
          <p:spPr bwMode="auto">
            <a:xfrm>
              <a:off x="4571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AutoShape 42"/>
            <p:cNvSpPr>
              <a:spLocks noChangeArrowheads="1"/>
            </p:cNvSpPr>
            <p:nvPr/>
          </p:nvSpPr>
          <p:spPr bwMode="auto">
            <a:xfrm>
              <a:off x="4476" y="3100"/>
              <a:ext cx="237" cy="635"/>
            </a:xfrm>
            <a:prstGeom prst="can">
              <a:avLst>
                <a:gd name="adj" fmla="val 66983"/>
              </a:avLst>
            </a:prstGeom>
            <a:gradFill rotWithShape="0">
              <a:gsLst>
                <a:gs pos="0">
                  <a:srgbClr val="666699"/>
                </a:gs>
                <a:gs pos="100000">
                  <a:srgbClr val="9999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91" name="AutoShape 43"/>
          <p:cNvSpPr>
            <a:spLocks noChangeArrowheads="1"/>
          </p:cNvSpPr>
          <p:nvPr/>
        </p:nvSpPr>
        <p:spPr bwMode="auto">
          <a:xfrm>
            <a:off x="960438" y="4962525"/>
            <a:ext cx="7159625" cy="376238"/>
          </a:xfrm>
          <a:prstGeom prst="roundRect">
            <a:avLst>
              <a:gd name="adj" fmla="val 16667"/>
            </a:avLst>
          </a:prstGeom>
          <a:solidFill>
            <a:srgbClr val="33CC66">
              <a:alpha val="79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DATA_DG1</a:t>
            </a:r>
          </a:p>
        </p:txBody>
      </p:sp>
      <p:sp>
        <p:nvSpPr>
          <p:cNvPr id="27692" name="AutoShape 44"/>
          <p:cNvSpPr>
            <a:spLocks noChangeArrowheads="1"/>
          </p:cNvSpPr>
          <p:nvPr/>
        </p:nvSpPr>
        <p:spPr bwMode="auto">
          <a:xfrm>
            <a:off x="963613" y="5437188"/>
            <a:ext cx="7156450" cy="376237"/>
          </a:xfrm>
          <a:prstGeom prst="roundRect">
            <a:avLst>
              <a:gd name="adj" fmla="val 16667"/>
            </a:avLst>
          </a:prstGeom>
          <a:solidFill>
            <a:srgbClr val="FF6633">
              <a:alpha val="79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RECO_DG1</a:t>
            </a:r>
          </a:p>
        </p:txBody>
      </p:sp>
      <p:pic>
        <p:nvPicPr>
          <p:cNvPr id="2769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0826" y="4405313"/>
            <a:ext cx="1776412" cy="2116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75" name="Slide Number Placeholder 4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6B90A3B-5405-4A5E-869C-86002500A47D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pitchFamily="34" charset="0"/>
                <a:cs typeface="Helvetica" pitchFamily="34" charset="0"/>
              </a:rPr>
              <a:t>Backup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 Challenges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683568" y="1214438"/>
            <a:ext cx="8155632" cy="53387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latin typeface="Helvetica" pitchFamily="34" charset="0"/>
                <a:cs typeface="Helvetica" pitchFamily="34" charset="0"/>
              </a:rPr>
              <a:t>Backup/recovery over LAN becoming problem with databases exceeding tens of TB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Days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required to complete backup and recovery </a:t>
            </a:r>
          </a:p>
          <a:p>
            <a:pPr lvl="1" eaLnBrk="1" hangingPunct="1"/>
            <a:r>
              <a:rPr lang="en-US" dirty="0" smtClean="0">
                <a:latin typeface="Helvetica" pitchFamily="34" charset="0"/>
                <a:cs typeface="Helvetica" pitchFamily="34" charset="0"/>
              </a:rPr>
              <a:t>Incompatible with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SLA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for many production systems</a:t>
            </a:r>
            <a:endParaRPr lang="pl-PL" dirty="0" smtClean="0">
              <a:latin typeface="Helvetica" pitchFamily="34" charset="0"/>
              <a:cs typeface="Helvetica" pitchFamily="34" charset="0"/>
            </a:endParaRPr>
          </a:p>
          <a:p>
            <a:pPr eaLnBrk="1" hangingPunct="1"/>
            <a:r>
              <a:rPr lang="en-US" dirty="0" smtClean="0">
                <a:latin typeface="Helvetica" pitchFamily="34" charset="0"/>
                <a:cs typeface="Helvetica" pitchFamily="34" charset="0"/>
              </a:rPr>
              <a:t>Mitigation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:</a:t>
            </a:r>
          </a:p>
          <a:p>
            <a:pPr lvl="1" eaLnBrk="1" hangingPunct="1"/>
            <a:r>
              <a:rPr lang="pl-PL" dirty="0" smtClean="0">
                <a:latin typeface="Helvetica" pitchFamily="34" charset="0"/>
                <a:cs typeface="Helvetica" pitchFamily="34" charset="0"/>
              </a:rPr>
              <a:t>Incrementally updated image copy helps to workaround the problem</a:t>
            </a:r>
          </a:p>
          <a:p>
            <a:pPr lvl="2" eaLnBrk="1" hangingPunct="1"/>
            <a:r>
              <a:rPr lang="pl-PL" dirty="0" smtClean="0">
                <a:latin typeface="Helvetica" pitchFamily="34" charset="0"/>
                <a:cs typeface="Helvetica" pitchFamily="34" charset="0"/>
              </a:rPr>
              <a:t>Typically not sufficient for disaster recovery</a:t>
            </a:r>
          </a:p>
          <a:p>
            <a:pPr lvl="1" eaLnBrk="1" hangingPunct="1"/>
            <a:r>
              <a:rPr lang="pl-PL" dirty="0" smtClean="0">
                <a:latin typeface="Helvetica" pitchFamily="34" charset="0"/>
                <a:cs typeface="Helvetica" pitchFamily="34" charset="0"/>
              </a:rPr>
              <a:t>Backups over 10 Gb Ethernet</a:t>
            </a:r>
          </a:p>
          <a:p>
            <a:pPr lvl="1" eaLnBrk="1" hangingPunct="1"/>
            <a:r>
              <a:rPr lang="pl-PL" dirty="0" smtClean="0">
                <a:latin typeface="Helvetica" pitchFamily="34" charset="0"/>
                <a:cs typeface="Helvetica" pitchFamily="34" charset="0"/>
              </a:rPr>
              <a:t>Backups over SAN</a:t>
            </a:r>
          </a:p>
          <a:p>
            <a:pPr lvl="2" eaLnBrk="1" hangingPunct="1"/>
            <a:r>
              <a:rPr lang="en-US" dirty="0" smtClean="0">
                <a:latin typeface="Helvetica" pitchFamily="34" charset="0"/>
                <a:cs typeface="Helvetica" pitchFamily="34" charset="0"/>
              </a:rPr>
              <a:t>Media management server used only to register backups</a:t>
            </a:r>
          </a:p>
          <a:p>
            <a:pPr lvl="2" eaLnBrk="1" hangingPunct="1"/>
            <a:r>
              <a:rPr lang="en-US" dirty="0" smtClean="0">
                <a:latin typeface="Helvetica" pitchFamily="34" charset="0"/>
                <a:cs typeface="Helvetica" pitchFamily="34" charset="0"/>
              </a:rPr>
              <a:t>Very good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performance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observed during tests (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~2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00MB/s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 per RMAN channel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)</a:t>
            </a:r>
          </a:p>
        </p:txBody>
      </p:sp>
      <p:sp>
        <p:nvSpPr>
          <p:cNvPr id="163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DDE1D4-C83A-4597-A33C-67C2EE523E54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Physical Standby DB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71600"/>
            <a:ext cx="8236024" cy="3137520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Can become also a backup solution for VLDBs</a:t>
            </a:r>
          </a:p>
          <a:p>
            <a:r>
              <a:rPr lang="pl-PL" dirty="0" smtClean="0"/>
              <a:t>Offers almost real-time service recovery</a:t>
            </a:r>
          </a:p>
          <a:p>
            <a:r>
              <a:rPr lang="pl-PL" dirty="0" smtClean="0"/>
              <a:t>Can be used to </a:t>
            </a:r>
            <a:r>
              <a:rPr lang="pl-PL" dirty="0" smtClean="0">
                <a:solidFill>
                  <a:srgbClr val="FF0000"/>
                </a:solidFill>
              </a:rPr>
              <a:t>offload</a:t>
            </a:r>
            <a:r>
              <a:rPr lang="pl-PL" dirty="0" smtClean="0"/>
              <a:t> the primary DB:</a:t>
            </a:r>
          </a:p>
          <a:p>
            <a:pPr lvl="1"/>
            <a:r>
              <a:rPr lang="pl-PL" dirty="0" smtClean="0"/>
              <a:t>To handle logical corruptions – if flashback database enable</a:t>
            </a:r>
          </a:p>
          <a:p>
            <a:pPr lvl="1"/>
            <a:r>
              <a:rPr lang="pl-PL" dirty="0" smtClean="0"/>
              <a:t>To take backups</a:t>
            </a:r>
          </a:p>
          <a:p>
            <a:pPr lvl="1"/>
            <a:r>
              <a:rPr lang="pl-PL" dirty="0" smtClean="0"/>
              <a:t>To run queries – </a:t>
            </a:r>
            <a:r>
              <a:rPr lang="en-US" dirty="0" smtClean="0"/>
              <a:t>with 11g and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Active Data Guard</a:t>
            </a:r>
          </a:p>
          <a:p>
            <a:pPr lvl="1"/>
            <a:r>
              <a:rPr lang="pl-PL" dirty="0" smtClean="0"/>
              <a:t>To export data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AB3D51-81C4-41D6-98B7-F6F8398F70A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9130" y="5125834"/>
            <a:ext cx="693822" cy="101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4955" y="5494894"/>
            <a:ext cx="559850" cy="646659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64999">
                <a:schemeClr val="tx1"/>
              </a:gs>
              <a:gs pos="100000">
                <a:srgbClr val="D1C39F"/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3312" y="5139434"/>
            <a:ext cx="693822" cy="101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9137" y="5508494"/>
            <a:ext cx="559850" cy="6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91687" y="4786289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 smtClean="0"/>
              <a:t>Primary DB</a:t>
            </a:r>
            <a:endParaRPr lang="pl-PL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38277" y="478628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 smtClean="0"/>
              <a:t>Standby DB</a:t>
            </a:r>
            <a:endParaRPr lang="pl-PL" sz="1800" b="1" dirty="0"/>
          </a:p>
        </p:txBody>
      </p:sp>
      <p:sp>
        <p:nvSpPr>
          <p:cNvPr id="14" name="Chevron 13"/>
          <p:cNvSpPr/>
          <p:nvPr/>
        </p:nvSpPr>
        <p:spPr>
          <a:xfrm>
            <a:off x="3217083" y="5494894"/>
            <a:ext cx="2621194" cy="486916"/>
          </a:xfrm>
          <a:prstGeom prst="chevron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1600" b="1" dirty="0" smtClean="0">
                <a:ln/>
                <a:solidFill>
                  <a:schemeClr val="accent3"/>
                </a:solidFill>
              </a:rPr>
              <a:t>Redo 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Application Layer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683568" y="1340768"/>
            <a:ext cx="8231832" cy="5288632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Data Life Cycle policies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cannot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be easily implemented from the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DBA side only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We make sure to discuss with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application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developers and application owners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To reduced amount of data produced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To allow for DB structure that can more easily allow archiving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Define data availability agreements for online data and archive</a:t>
            </a:r>
          </a:p>
          <a:p>
            <a:pPr lvl="1"/>
            <a:r>
              <a:rPr lang="pl-PL" dirty="0" smtClean="0">
                <a:latin typeface="Helvetica" pitchFamily="34" charset="0"/>
                <a:cs typeface="Helvetica" pitchFamily="34" charset="0"/>
              </a:rPr>
              <a:t>Identify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how to leverage Oracle features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 for VLDBs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D083810-DD7B-440C-B678-6A6DC360CA4A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>
          <a:xfrm>
            <a:off x="1219200" y="161925"/>
            <a:ext cx="7138988" cy="8382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Use Case: Transactional 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Application with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Historical Data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2B8A543-161F-4B6C-BA21-6A8EAF1EA9B8}" type="slidenum">
              <a:rPr lang="en-GB" smtClean="0"/>
              <a:pPr/>
              <a:t>14</a:t>
            </a:fld>
            <a:endParaRPr lang="en-GB" smtClean="0"/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1438670"/>
            <a:ext cx="5941640" cy="493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Active Dataset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71600"/>
            <a:ext cx="8308032" cy="5105400"/>
          </a:xfrm>
        </p:spPr>
        <p:txBody>
          <a:bodyPr>
            <a:normAutofit lnSpcReduction="10000"/>
          </a:bodyPr>
          <a:lstStyle/>
          <a:p>
            <a:pPr marL="342900" lvl="1" indent="-342900">
              <a:buClr>
                <a:srgbClr val="003399"/>
              </a:buClr>
              <a:buSzTx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At a given time only a subset of data is actively used</a:t>
            </a:r>
            <a:endParaRPr lang="pl-PL" sz="28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pl-PL" dirty="0" smtClean="0"/>
              <a:t>Typical for many physics applications</a:t>
            </a:r>
          </a:p>
          <a:p>
            <a:pPr marL="342900" lvl="1" indent="-342900">
              <a:buClr>
                <a:srgbClr val="003399"/>
              </a:buClr>
              <a:buSzTx/>
            </a:pPr>
            <a:r>
              <a:rPr lang="pl-PL" sz="2800" dirty="0" smtClean="0">
                <a:latin typeface="Helvetica" pitchFamily="34" charset="0"/>
                <a:cs typeface="Helvetica" pitchFamily="34" charset="0"/>
              </a:rPr>
              <a:t>Typically </a:t>
            </a:r>
            <a:r>
              <a:rPr lang="pl-PL" sz="28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time-organized</a:t>
            </a:r>
            <a:r>
              <a:rPr lang="pl-PL" sz="2800" dirty="0" smtClean="0">
                <a:latin typeface="Helvetica" pitchFamily="34" charset="0"/>
                <a:cs typeface="Helvetica" pitchFamily="34" charset="0"/>
              </a:rPr>
              <a:t> data</a:t>
            </a:r>
          </a:p>
          <a:p>
            <a:pPr marL="342900" lvl="1" indent="-342900">
              <a:buClr>
                <a:srgbClr val="003399"/>
              </a:buClr>
              <a:buSzTx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Natural optimization: having large amounts of data that are set </a:t>
            </a:r>
            <a:r>
              <a:rPr lang="en-US" sz="28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read only</a:t>
            </a:r>
            <a:endParaRPr lang="pl-PL" sz="2800" dirty="0" smtClean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742950" lvl="2" indent="-342900">
              <a:buClr>
                <a:srgbClr val="003399"/>
              </a:buClr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Can be used to </a:t>
            </a:r>
            <a:r>
              <a:rPr lang="en-US" sz="24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simplify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administration</a:t>
            </a:r>
            <a:endParaRPr lang="pl-PL" sz="2400" dirty="0" smtClean="0">
              <a:latin typeface="Helvetica" pitchFamily="34" charset="0"/>
              <a:cs typeface="Helvetica" pitchFamily="34" charset="0"/>
            </a:endParaRPr>
          </a:p>
          <a:p>
            <a:pPr marL="742950" lvl="2" indent="-342900">
              <a:buClr>
                <a:srgbClr val="003399"/>
              </a:buClr>
            </a:pPr>
            <a:r>
              <a:rPr lang="en-US" sz="24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Replication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backup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can profit too</a:t>
            </a:r>
          </a:p>
          <a:p>
            <a:pPr marL="342900" lvl="1" indent="-342900">
              <a:buClr>
                <a:srgbClr val="003399"/>
              </a:buClr>
              <a:buSzTx/>
            </a:pPr>
            <a:r>
              <a:rPr lang="pl-PL" sz="2800" dirty="0" smtClean="0">
                <a:latin typeface="Helvetica" pitchFamily="34" charset="0"/>
                <a:cs typeface="Helvetica" pitchFamily="34" charset="0"/>
              </a:rPr>
              <a:t>T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his leads to </a:t>
            </a:r>
            <a:r>
              <a:rPr lang="en-US" sz="28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range-based partitioning</a:t>
            </a:r>
            <a:endParaRPr lang="pl-PL" sz="2800" dirty="0" smtClean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742950" lvl="2" indent="-342900">
              <a:buClr>
                <a:srgbClr val="003399"/>
              </a:buClr>
            </a:pPr>
            <a:r>
              <a:rPr lang="pl-PL" sz="2400" dirty="0" smtClean="0"/>
              <a:t>Oracle partitioning</a:t>
            </a:r>
            <a:endParaRPr lang="pl-PL" sz="2400" dirty="0" smtClean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742950" lvl="2" indent="-342900">
              <a:buClr>
                <a:srgbClr val="003399"/>
              </a:buClr>
            </a:pPr>
            <a:r>
              <a:rPr lang="pl-PL" sz="2400" dirty="0" smtClean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Manual</a:t>
            </a:r>
            <a:r>
              <a:rPr lang="en-US" sz="2400" dirty="0" smtClean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 split</a:t>
            </a:r>
            <a:endParaRPr lang="pl-PL" sz="2400" dirty="0" smtClean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AB3D51-81C4-41D6-98B7-F6F8398F70A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1714500" y="228600"/>
            <a:ext cx="6705600" cy="762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Techniques: Oracle Partitioning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827584" y="1556793"/>
            <a:ext cx="8087816" cy="4996408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Typically</a:t>
            </a:r>
            <a:r>
              <a:rPr lang="pl-PL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range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partitioning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on timestamp attributes</a:t>
            </a:r>
            <a:endParaRPr lang="pl-PL" dirty="0" smtClean="0">
              <a:latin typeface="Helvetica" pitchFamily="34" charset="0"/>
              <a:cs typeface="Helvetica" pitchFamily="34" charset="0"/>
            </a:endParaRPr>
          </a:p>
          <a:p>
            <a:r>
              <a:rPr lang="pl-PL" dirty="0" smtClean="0">
                <a:latin typeface="Helvetica" pitchFamily="34" charset="0"/>
                <a:cs typeface="Helvetica" pitchFamily="34" charset="0"/>
              </a:rPr>
              <a:t>Mature and widely used technology</a:t>
            </a:r>
          </a:p>
          <a:p>
            <a:r>
              <a:rPr lang="pl-PL" dirty="0" smtClean="0">
                <a:latin typeface="Helvetica" pitchFamily="34" charset="0"/>
                <a:cs typeface="Helvetica" pitchFamily="34" charset="0"/>
              </a:rPr>
              <a:t>Almost transparent to applications</a:t>
            </a:r>
          </a:p>
          <a:p>
            <a:r>
              <a:rPr lang="pl-PL" dirty="0" smtClean="0">
                <a:latin typeface="Helvetica" pitchFamily="34" charset="0"/>
                <a:cs typeface="Helvetica" pitchFamily="34" charset="0"/>
              </a:rPr>
              <a:t>Can improve performance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Full scan operation, if they happen, do not span 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whole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tables</a:t>
            </a:r>
          </a:p>
          <a:p>
            <a:r>
              <a:rPr lang="pl-PL" dirty="0" smtClean="0">
                <a:latin typeface="Helvetica" pitchFamily="34" charset="0"/>
                <a:cs typeface="Helvetica" pitchFamily="34" charset="0"/>
              </a:rPr>
              <a:t>Important improvements in Oracle 11g</a:t>
            </a:r>
          </a:p>
          <a:p>
            <a:pPr lvl="1"/>
            <a:r>
              <a:rPr lang="pl-PL" dirty="0" smtClean="0">
                <a:latin typeface="Helvetica" pitchFamily="34" charset="0"/>
                <a:cs typeface="Helvetica" pitchFamily="34" charset="0"/>
              </a:rPr>
              <a:t>Interval partitioning – automatic creation of partitions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for ‘future time ranges’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11g reference partitioning</a:t>
            </a:r>
          </a:p>
          <a:p>
            <a:pPr lvl="1"/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buFontTx/>
              <a:buNone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>
              <a:buFont typeface="Arial" pitchFamily="34" charset="0"/>
              <a:buNone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1508" name="Picture 5" descr="MCj043394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8150" y="638175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9FF3854-4BCD-41E3-BD74-64CB2F316872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dirty="0" smtClean="0">
                <a:latin typeface="Helvetica" pitchFamily="34" charset="0"/>
                <a:cs typeface="Helvetica" pitchFamily="34" charset="0"/>
              </a:rPr>
              <a:t>Oracle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Partitioning Issues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683568" y="1340768"/>
            <a:ext cx="8155632" cy="521243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Index strategy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Indexes need to be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local partitioned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in the ideal case to fully make use of ‘partition isolation’</a:t>
            </a:r>
            <a:endParaRPr lang="pl-PL" dirty="0" smtClean="0">
              <a:latin typeface="Helvetica" pitchFamily="34" charset="0"/>
              <a:cs typeface="Helvetica" pitchFamily="34" charset="0"/>
            </a:endParaRPr>
          </a:p>
          <a:p>
            <a:pPr lvl="2"/>
            <a:r>
              <a:rPr lang="pl-PL" dirty="0" smtClean="0">
                <a:latin typeface="Helvetica" pitchFamily="34" charset="0"/>
                <a:cs typeface="Helvetica" pitchFamily="34" charset="0"/>
              </a:rPr>
              <a:t>Often impossible for unique indexes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pl-PL" dirty="0" smtClean="0">
                <a:latin typeface="Helvetica" pitchFamily="34" charset="0"/>
                <a:cs typeface="Helvetica" pitchFamily="34" charset="0"/>
              </a:rPr>
              <a:t>Depends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on application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Sometimes global 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indexes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better for performance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Data movement issues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Using ‘Transportable tablespace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s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’ for single partitions is not straightforward  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Query tuning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App owners and DBAs need to make sure there are no ‘stray queries’ that run over multiple partitions by mistake</a:t>
            </a:r>
          </a:p>
          <a:p>
            <a:pPr lvl="2"/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>
              <a:buFontTx/>
              <a:buNone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>
              <a:buFont typeface="Arial" pitchFamily="34" charset="0"/>
              <a:buNone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D5E013A-F66B-4306-A146-B676D9CAC55B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 idx="4294967295"/>
          </p:nvPr>
        </p:nvSpPr>
        <p:spPr>
          <a:xfrm>
            <a:off x="1295400" y="76200"/>
            <a:ext cx="6477000" cy="838200"/>
          </a:xfrm>
        </p:spPr>
        <p:txBody>
          <a:bodyPr/>
          <a:lstStyle/>
          <a:p>
            <a:r>
              <a:rPr lang="pl-PL" dirty="0" smtClean="0">
                <a:latin typeface="Helvetica" pitchFamily="34" charset="0"/>
                <a:cs typeface="Helvetica" pitchFamily="34" charset="0"/>
              </a:rPr>
              <a:t>Oracle Partitioning for DLM and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Index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es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0964" name="Content Placeholder 2"/>
          <p:cNvSpPr>
            <a:spLocks noGrp="1"/>
          </p:cNvSpPr>
          <p:nvPr>
            <p:ph idx="4294967295"/>
          </p:nvPr>
        </p:nvSpPr>
        <p:spPr>
          <a:xfrm>
            <a:off x="664840" y="1196752"/>
            <a:ext cx="8227640" cy="52844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Local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-partitioned indexes preferred </a:t>
            </a:r>
            <a:endParaRPr lang="pl-PL" dirty="0" smtClean="0"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pl-PL" dirty="0" smtClean="0">
                <a:latin typeface="Helvetica" pitchFamily="34" charset="0"/>
                <a:cs typeface="Helvetica" pitchFamily="34" charset="0"/>
              </a:rPr>
              <a:t>That is index partitioned as the table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pl-PL" dirty="0" smtClean="0">
                <a:latin typeface="Helvetica" pitchFamily="34" charset="0"/>
                <a:cs typeface="Helvetica" pitchFamily="34" charset="0"/>
              </a:rPr>
              <a:t>Good for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maintenance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, often also for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performance</a:t>
            </a:r>
            <a:endParaRPr lang="pl-PL" dirty="0" smtClean="0"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pl-PL" dirty="0" smtClean="0">
                <a:latin typeface="Helvetica" pitchFamily="34" charset="0"/>
                <a:cs typeface="Helvetica" pitchFamily="34" charset="0"/>
              </a:rPr>
              <a:t>Sometimes problematic for queries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pl-PL" dirty="0" smtClean="0">
                <a:latin typeface="Helvetica" pitchFamily="34" charset="0"/>
                <a:cs typeface="Helvetica" pitchFamily="34" charset="0"/>
              </a:rPr>
              <a:t>Important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limitation: columns in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unique indexes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need be superset of partitioning key</a:t>
            </a:r>
          </a:p>
          <a:p>
            <a:pPr lvl="2"/>
            <a:r>
              <a:rPr lang="en-US" dirty="0" smtClean="0">
                <a:latin typeface="Helvetica" pitchFamily="34" charset="0"/>
                <a:cs typeface="Helvetica" pitchFamily="34" charset="0"/>
              </a:rPr>
              <a:t>May require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 disabling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PK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/UK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s</a:t>
            </a:r>
          </a:p>
          <a:p>
            <a:pPr lvl="2"/>
            <a:r>
              <a:rPr lang="pl-PL" dirty="0" smtClean="0">
                <a:latin typeface="Helvetica" pitchFamily="34" charset="0"/>
                <a:cs typeface="Helvetica" pitchFamily="34" charset="0"/>
              </a:rPr>
              <a:t>O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r 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changing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PK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/UKs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to 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include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partitioning key</a:t>
            </a:r>
          </a:p>
          <a:p>
            <a:r>
              <a:rPr lang="pl-PL" dirty="0" smtClean="0">
                <a:latin typeface="Helvetica" pitchFamily="34" charset="0"/>
                <a:cs typeface="Helvetica" pitchFamily="34" charset="0"/>
              </a:rPr>
              <a:t>DDL operations on partitions makes </a:t>
            </a:r>
            <a:r>
              <a:rPr lang="pl-PL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global indexes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 unusable </a:t>
            </a:r>
          </a:p>
          <a:p>
            <a:pPr lvl="1"/>
            <a:r>
              <a:rPr lang="pl-PL" dirty="0" smtClean="0">
                <a:latin typeface="Helvetica" pitchFamily="34" charset="0"/>
                <a:cs typeface="Helvetica" pitchFamily="34" charset="0"/>
              </a:rPr>
              <a:t> ‘</a:t>
            </a:r>
            <a:r>
              <a:rPr lang="pl-PL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update global indexes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’ option helps but makes whole operation much slower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57A98F3-2BB6-4B26-82FF-BDC2A40E62D8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dirty="0" smtClean="0">
                <a:latin typeface="Helvetica" pitchFamily="34" charset="0"/>
                <a:cs typeface="Helvetica" pitchFamily="34" charset="0"/>
              </a:rPr>
              <a:t>Example: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PANDA Archive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683568" y="1295400"/>
            <a:ext cx="8231832" cy="525780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>
                <a:latin typeface="Helvetica" pitchFamily="34" charset="0"/>
                <a:cs typeface="Helvetica" pitchFamily="34" charset="0"/>
              </a:rPr>
              <a:t>GRID jobs’ monitoring system</a:t>
            </a:r>
          </a:p>
          <a:p>
            <a:pPr lvl="1"/>
            <a:r>
              <a:rPr lang="pl-PL" dirty="0" smtClean="0">
                <a:latin typeface="Helvetica" pitchFamily="34" charset="0"/>
                <a:cs typeface="Helvetica" pitchFamily="34" charset="0"/>
              </a:rPr>
              <a:t>Schema contains historical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data coming from production</a:t>
            </a:r>
            <a:endParaRPr lang="pl-PL" dirty="0" smtClean="0"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pl-PL" dirty="0" smtClean="0">
                <a:latin typeface="Helvetica" pitchFamily="34" charset="0"/>
                <a:cs typeface="Helvetica" pitchFamily="34" charset="0"/>
              </a:rPr>
              <a:t>Currently 1.2 TB of data</a:t>
            </a:r>
          </a:p>
          <a:p>
            <a:r>
              <a:rPr lang="pl-PL" dirty="0" smtClean="0">
                <a:latin typeface="Helvetica" pitchFamily="34" charset="0"/>
                <a:cs typeface="Helvetica" pitchFamily="34" charset="0"/>
              </a:rPr>
              <a:t>DLM implementation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pl-PL" dirty="0" smtClean="0">
                <a:latin typeface="Helvetica" pitchFamily="34" charset="0"/>
                <a:cs typeface="Helvetica" pitchFamily="34" charset="0"/>
              </a:rPr>
              <a:t>Oracle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partitioning by time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 range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2"/>
            <a:r>
              <a:rPr lang="en-US" sz="1900" dirty="0" smtClean="0">
                <a:latin typeface="Helvetica" pitchFamily="34" charset="0"/>
                <a:cs typeface="Helvetica" pitchFamily="34" charset="0"/>
              </a:rPr>
              <a:t>One partition per </a:t>
            </a:r>
            <a:r>
              <a:rPr lang="pl-PL" sz="19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3 days</a:t>
            </a:r>
          </a:p>
          <a:p>
            <a:pPr lvl="2"/>
            <a:r>
              <a:rPr lang="en-US" sz="1900" dirty="0" smtClean="0">
                <a:latin typeface="Helvetica" pitchFamily="34" charset="0"/>
                <a:cs typeface="Helvetica" pitchFamily="34" charset="0"/>
              </a:rPr>
              <a:t>Query speed-up because of partition-pruning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One tablespace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per year</a:t>
            </a:r>
            <a:endParaRPr lang="pl-PL" dirty="0" smtClean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All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indexes are local</a:t>
            </a:r>
            <a:endParaRPr lang="pl-PL" dirty="0" smtClean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Compromise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change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-&gt; unique index on 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panda_id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changed to be non-unique to use partitioning</a:t>
            </a:r>
            <a:endParaRPr lang="pl-PL" dirty="0" smtClean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Old partitions can be moved to archive system</a:t>
            </a:r>
            <a:endParaRPr lang="pl-PL" dirty="0" smtClean="0">
              <a:solidFill>
                <a:srgbClr val="00B050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Performance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Application modified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to add time range in all queries -&gt; to use partition pruning</a:t>
            </a:r>
          </a:p>
          <a:p>
            <a:pPr lvl="1"/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4112DC7-3361-43CA-A859-449B3D4CF111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477000" cy="762000"/>
          </a:xfrm>
        </p:spPr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  <a:cs typeface="Helvetica" pitchFamily="34" charset="0"/>
              </a:rPr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858961" y="1563960"/>
            <a:ext cx="7817495" cy="5105400"/>
          </a:xfrm>
        </p:spPr>
        <p:txBody>
          <a:bodyPr/>
          <a:lstStyle/>
          <a:p>
            <a:r>
              <a:rPr lang="pl-PL" dirty="0" smtClean="0">
                <a:latin typeface="Helvetica" pitchFamily="34" charset="0"/>
                <a:cs typeface="Helvetica" pitchFamily="34" charset="0"/>
              </a:rPr>
              <a:t>CERN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, 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LHC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and D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atabase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Services at CERN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Motivations for Data Life Cycle Management activities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Techniques used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Sharing our experience with examples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8400897-78C5-48DE-A215-E58A6BB3B750}" type="slidenum">
              <a:rPr lang="en-GB" smtClean="0"/>
              <a:pPr/>
              <a:t>2</a:t>
            </a:fld>
            <a:endParaRPr lang="en-GB" dirty="0" smtClean="0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1835696" y="228600"/>
            <a:ext cx="6624736" cy="762000"/>
          </a:xfrm>
        </p:spPr>
        <p:txBody>
          <a:bodyPr/>
          <a:lstStyle/>
          <a:p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Techniques:</a:t>
            </a:r>
            <a:r>
              <a:rPr lang="pl-PL" sz="32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‘Manual’ Partitioning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683568" y="1340768"/>
            <a:ext cx="8231832" cy="528863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Range partitioning obtained by creating multiple schemas and sets of tables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Flexible, does not require partitioning option</a:t>
            </a:r>
          </a:p>
          <a:p>
            <a:pPr lvl="2"/>
            <a:r>
              <a:rPr lang="en-US" dirty="0" smtClean="0">
                <a:latin typeface="Helvetica" pitchFamily="34" charset="0"/>
                <a:cs typeface="Helvetica" pitchFamily="34" charset="0"/>
              </a:rPr>
              <a:t>And is not subject to partitioning limitations</a:t>
            </a:r>
          </a:p>
          <a:p>
            <a:pPr lvl="1"/>
            <a:r>
              <a:rPr lang="pl-PL" dirty="0" smtClean="0">
                <a:latin typeface="Helvetica" pitchFamily="34" charset="0"/>
                <a:cs typeface="Helvetica" pitchFamily="34" charset="0"/>
              </a:rPr>
              <a:t>Much m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ore work goes into the application layer</a:t>
            </a:r>
          </a:p>
          <a:p>
            <a:pPr lvl="2"/>
            <a:r>
              <a:rPr lang="en-US" dirty="0" smtClean="0">
                <a:latin typeface="Helvetica" pitchFamily="34" charset="0"/>
                <a:cs typeface="Helvetica" pitchFamily="34" charset="0"/>
              </a:rPr>
              <a:t>Application needs to keep track of ‘catalog’ of partitions</a:t>
            </a:r>
          </a:p>
          <a:p>
            <a:pPr lvl="1"/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CERN Production examples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PVSS (commercial SCADA system)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COMPASS (custom development at CERN) </a:t>
            </a:r>
          </a:p>
          <a:p>
            <a:pPr lvl="1">
              <a:buFont typeface="Wingdings" pitchFamily="2" charset="2"/>
              <a:buNone/>
            </a:pPr>
            <a:endParaRPr lang="en-US" dirty="0" smtClean="0">
              <a:solidFill>
                <a:srgbClr val="CC33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buFontTx/>
              <a:buNone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>
              <a:buFont typeface="Arial" pitchFamily="34" charset="0"/>
              <a:buNone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95772CA-03C4-4328-B6A0-020E77F020EB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  <p:pic>
        <p:nvPicPr>
          <p:cNvPr id="7" name="Picture 5" descr="MCj043394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8150" y="638175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dirty="0" smtClean="0">
                <a:latin typeface="Helvetica" pitchFamily="34" charset="0"/>
                <a:cs typeface="Helvetica" pitchFamily="34" charset="0"/>
              </a:rPr>
              <a:t>Example: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PVSS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683568" y="1268760"/>
            <a:ext cx="8231832" cy="4104456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Main ‘event tables’ are monitored to stay within a configurable maximum size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A new table is created after the size threshold is reached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PVSS metadata keep track of current and historical tables</a:t>
            </a:r>
            <a:endParaRPr lang="pl-PL" dirty="0" smtClean="0"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pl-PL" dirty="0" smtClean="0">
                <a:latin typeface="Helvetica" pitchFamily="34" charset="0"/>
                <a:cs typeface="Helvetica" pitchFamily="34" charset="0"/>
              </a:rPr>
              <a:t>Access to data using ‘UNION ALL’ view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Additional partitioning by list on 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sys_id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for insert performance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Historical data can be post-processed with compression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Current size (Atlas 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experiment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): </a:t>
            </a:r>
            <a:r>
              <a:rPr lang="pl-PL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5.8</a:t>
            </a:r>
            <a:r>
              <a:rPr lang="en-US" dirty="0" smtClean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TB</a:t>
            </a:r>
          </a:p>
          <a:p>
            <a:pPr lvl="1"/>
            <a:endParaRPr lang="en-US" dirty="0" smtClean="0">
              <a:solidFill>
                <a:srgbClr val="CC33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buFontTx/>
              <a:buNone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>
              <a:buFont typeface="Arial" pitchFamily="34" charset="0"/>
              <a:buNone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43B3CB9-0A68-4A82-9AF4-6AA7A8FBB5C5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  <p:sp>
        <p:nvSpPr>
          <p:cNvPr id="11" name="Chevron 10"/>
          <p:cNvSpPr/>
          <p:nvPr/>
        </p:nvSpPr>
        <p:spPr>
          <a:xfrm>
            <a:off x="1601688" y="5800700"/>
            <a:ext cx="1600200" cy="486916"/>
          </a:xfrm>
          <a:prstGeom prst="chevron">
            <a:avLst/>
          </a:prstGeom>
          <a:solidFill>
            <a:srgbClr val="3861A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1600" b="1" dirty="0" smtClean="0">
                <a:ln/>
                <a:solidFill>
                  <a:schemeClr val="accent3"/>
                </a:solidFill>
              </a:rPr>
              <a:t>TAB_1</a:t>
            </a:r>
          </a:p>
        </p:txBody>
      </p:sp>
      <p:sp>
        <p:nvSpPr>
          <p:cNvPr id="12" name="Chevron 11"/>
          <p:cNvSpPr/>
          <p:nvPr/>
        </p:nvSpPr>
        <p:spPr>
          <a:xfrm>
            <a:off x="3201888" y="5830416"/>
            <a:ext cx="1600200" cy="486916"/>
          </a:xfrm>
          <a:prstGeom prst="chevron">
            <a:avLst/>
          </a:prstGeom>
          <a:solidFill>
            <a:srgbClr val="3861A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1600" b="1" dirty="0" smtClean="0">
                <a:ln/>
                <a:solidFill>
                  <a:schemeClr val="accent3"/>
                </a:solidFill>
              </a:rPr>
              <a:t>TAB_2</a:t>
            </a:r>
          </a:p>
        </p:txBody>
      </p:sp>
      <p:sp>
        <p:nvSpPr>
          <p:cNvPr id="13" name="Chevron 12"/>
          <p:cNvSpPr/>
          <p:nvPr/>
        </p:nvSpPr>
        <p:spPr>
          <a:xfrm>
            <a:off x="4802088" y="5830416"/>
            <a:ext cx="1600200" cy="486916"/>
          </a:xfrm>
          <a:prstGeom prst="chevron">
            <a:avLst/>
          </a:prstGeom>
          <a:solidFill>
            <a:srgbClr val="3861A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1600" b="1" dirty="0" smtClean="0">
                <a:ln/>
                <a:solidFill>
                  <a:schemeClr val="accent3"/>
                </a:solidFill>
              </a:rPr>
              <a:t>TAB_3</a:t>
            </a:r>
          </a:p>
        </p:txBody>
      </p:sp>
      <p:sp>
        <p:nvSpPr>
          <p:cNvPr id="14" name="Chevron 13"/>
          <p:cNvSpPr/>
          <p:nvPr/>
        </p:nvSpPr>
        <p:spPr>
          <a:xfrm>
            <a:off x="6364188" y="5830416"/>
            <a:ext cx="1600200" cy="486916"/>
          </a:xfrm>
          <a:prstGeom prst="chevron">
            <a:avLst/>
          </a:prstGeom>
          <a:solidFill>
            <a:srgbClr val="3861A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1600" b="1" dirty="0" smtClean="0">
                <a:ln/>
                <a:solidFill>
                  <a:schemeClr val="accent3"/>
                </a:solidFill>
              </a:rPr>
              <a:t>TAB_4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dirty="0" smtClean="0">
                <a:latin typeface="Helvetica" pitchFamily="34" charset="0"/>
                <a:cs typeface="Helvetica" pitchFamily="34" charset="0"/>
              </a:rPr>
              <a:t>Example: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COMPASS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683568" y="1295400"/>
            <a:ext cx="8231832" cy="55626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Each week of data is a separate table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In a separate schema too</a:t>
            </a:r>
          </a:p>
          <a:p>
            <a:pPr lvl="2"/>
            <a:r>
              <a:rPr lang="pl-PL" dirty="0" smtClean="0">
                <a:latin typeface="Helvetica" pitchFamily="34" charset="0"/>
                <a:cs typeface="Helvetica" pitchFamily="34" charset="0"/>
              </a:rPr>
              <a:t>raw and re-processed data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also separated</a:t>
            </a:r>
            <a:endParaRPr lang="pl-PL" dirty="0" smtClean="0">
              <a:latin typeface="Helvetica" pitchFamily="34" charset="0"/>
              <a:cs typeface="Helvetica" pitchFamily="34" charset="0"/>
            </a:endParaRPr>
          </a:p>
          <a:p>
            <a:pPr lvl="2"/>
            <a:r>
              <a:rPr lang="pl-PL" dirty="0" smtClean="0">
                <a:latin typeface="Helvetica" pitchFamily="34" charset="0"/>
                <a:cs typeface="Helvetica" pitchFamily="34" charset="0"/>
              </a:rPr>
              <a:t>The aplication maintains a catalog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IOT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used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Up to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4.6 billion rows per table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Key compression used for IOT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Current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 total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size: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~1</a:t>
            </a:r>
            <a:r>
              <a:rPr lang="pl-PL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TB</a:t>
            </a:r>
          </a:p>
          <a:p>
            <a:pPr lvl="1"/>
            <a:r>
              <a:rPr lang="pl-PL" dirty="0" smtClean="0">
                <a:latin typeface="Helvetica" pitchFamily="34" charset="0"/>
                <a:cs typeface="Helvetica" pitchFamily="34" charset="0"/>
              </a:rPr>
              <a:t>Biggest table 326 GB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endParaRPr lang="en-US" dirty="0" smtClean="0">
              <a:solidFill>
                <a:srgbClr val="CC33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buFontTx/>
              <a:buNone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>
              <a:buFont typeface="Arial" pitchFamily="34" charset="0"/>
              <a:buNone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BEC0EB6-528E-4DB7-8A51-B3F333F77F9C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1571625" y="228600"/>
            <a:ext cx="6276975" cy="762000"/>
          </a:xfrm>
        </p:spPr>
        <p:txBody>
          <a:bodyPr/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Techniques: Schema Reorganization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683568" y="1533524"/>
            <a:ext cx="8231832" cy="484780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When downtime of part of the application can be afforded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Alter table move (or CTAS)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Alter index rebuild</a:t>
            </a:r>
            <a:endParaRPr lang="pl-PL" dirty="0" smtClean="0">
              <a:latin typeface="Helvetica" pitchFamily="34" charset="0"/>
              <a:cs typeface="Helvetica" pitchFamily="34" charset="0"/>
            </a:endParaRPr>
          </a:p>
          <a:p>
            <a:pPr lvl="2"/>
            <a:r>
              <a:rPr lang="pl-PL" dirty="0" smtClean="0">
                <a:latin typeface="Helvetica" pitchFamily="34" charset="0"/>
                <a:cs typeface="Helvetica" pitchFamily="34" charset="0"/>
              </a:rPr>
              <a:t>Online rebuild also possible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More sophisticated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DBMS_REDEFINITION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Allows to reorganization of tables online (add partitioning for example)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Users experience, works well but it has let us down a couple of times in presence of high transaction rates</a:t>
            </a:r>
          </a:p>
          <a:p>
            <a:pPr lvl="2"/>
            <a:r>
              <a:rPr lang="en-US" dirty="0" smtClean="0">
                <a:latin typeface="Helvetica" pitchFamily="34" charset="0"/>
                <a:cs typeface="Helvetica" pitchFamily="34" charset="0"/>
              </a:rPr>
              <a:t>hard to debug and test ahead </a:t>
            </a:r>
          </a:p>
          <a:p>
            <a:pPr lvl="1"/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9700" name="Picture 5" descr="MCj043394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447675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F41036-8410-450F-B914-08AC86518A68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>
          <a:xfrm>
            <a:off x="1295400" y="76200"/>
            <a:ext cx="6477000" cy="838200"/>
          </a:xfrm>
        </p:spPr>
        <p:txBody>
          <a:bodyPr/>
          <a:lstStyle/>
          <a:p>
            <a:r>
              <a:rPr lang="pl-PL" dirty="0" smtClean="0">
                <a:latin typeface="Helvetica" pitchFamily="34" charset="0"/>
                <a:cs typeface="Helvetica" pitchFamily="34" charset="0"/>
              </a:rPr>
              <a:t>Techniques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: Archive DB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4294967295"/>
          </p:nvPr>
        </p:nvSpPr>
        <p:spPr>
          <a:xfrm>
            <a:off x="683568" y="1340768"/>
            <a:ext cx="8250882" cy="374167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Move data from production to a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	separate archive DB</a:t>
            </a:r>
          </a:p>
          <a:p>
            <a:pPr lvl="1">
              <a:buClrTx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Cost reduction: archive DB is sized </a:t>
            </a:r>
          </a:p>
          <a:p>
            <a:pPr lvl="1">
              <a:buClrTx/>
              <a:buFont typeface="Wingdings" pitchFamily="2" charset="2"/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	for capacity instead of IOPS</a:t>
            </a:r>
          </a:p>
          <a:p>
            <a:pPr lvl="1">
              <a:buClrTx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Maintenance: reduces impact of production DB growth</a:t>
            </a:r>
          </a:p>
          <a:p>
            <a:pPr lvl="1">
              <a:buClrTx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Operations: archive DB is less critical for HA than production</a:t>
            </a:r>
            <a:endParaRPr lang="pl-PL" dirty="0" smtClean="0">
              <a:latin typeface="Helvetica" pitchFamily="34" charset="0"/>
              <a:cs typeface="Helvetica" pitchFamily="34" charset="0"/>
            </a:endParaRPr>
          </a:p>
          <a:p>
            <a:pPr>
              <a:buClrTx/>
            </a:pPr>
            <a:r>
              <a:rPr lang="pl-PL" dirty="0" smtClean="0">
                <a:latin typeface="Helvetica" pitchFamily="34" charset="0"/>
                <a:cs typeface="Helvetica" pitchFamily="34" charset="0"/>
              </a:rPr>
              <a:t>Goes </a:t>
            </a:r>
            <a:r>
              <a:rPr lang="pl-PL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together with the partitioning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 approach</a:t>
            </a:r>
            <a:endParaRPr lang="pl-PL" dirty="0" smtClean="0">
              <a:solidFill>
                <a:schemeClr val="accent2"/>
              </a:solidFill>
              <a:latin typeface="Helvetica" pitchFamily="34" charset="0"/>
              <a:cs typeface="Helvetica" pitchFamily="34" charset="0"/>
            </a:endParaRPr>
          </a:p>
          <a:p>
            <a:pPr>
              <a:buClrTx/>
            </a:pPr>
            <a:r>
              <a:rPr lang="pl-PL" dirty="0" smtClean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Main problem:</a:t>
            </a:r>
            <a:r>
              <a:rPr lang="pl-PL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how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to move data </a:t>
            </a:r>
            <a:r>
              <a:rPr lang="en-US" dirty="0" smtClean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to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archive and possibly back in case of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 a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restore?</a:t>
            </a:r>
            <a:endParaRPr lang="pl-PL" dirty="0" smtClean="0">
              <a:latin typeface="Helvetica" pitchFamily="34" charset="0"/>
              <a:cs typeface="Helvetica" pitchFamily="34" charset="0"/>
            </a:endParaRPr>
          </a:p>
          <a:p>
            <a:pPr lvl="1">
              <a:buClrTx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It’s complicated by referential constraints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5948641-A213-4411-AB63-0455F06E6616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  <p:pic>
        <p:nvPicPr>
          <p:cNvPr id="8" name="Picture 5" descr="MCj043394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447675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1903" y="5421991"/>
            <a:ext cx="693822" cy="101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7728" y="5791051"/>
            <a:ext cx="559850" cy="646659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64999">
                <a:schemeClr val="tx1"/>
              </a:gs>
              <a:gs pos="100000">
                <a:srgbClr val="D1C39F"/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2919" y="5421991"/>
            <a:ext cx="693822" cy="101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0426" y="5571975"/>
            <a:ext cx="1193340" cy="87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814460" y="508244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 smtClean="0"/>
              <a:t>Main DB</a:t>
            </a:r>
            <a:endParaRPr lang="pl-PL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60426" y="508244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 smtClean="0"/>
              <a:t>Archive DB</a:t>
            </a:r>
            <a:endParaRPr lang="pl-PL" sz="1800" b="1" dirty="0"/>
          </a:p>
        </p:txBody>
      </p:sp>
      <p:sp>
        <p:nvSpPr>
          <p:cNvPr id="15" name="Chevron 14"/>
          <p:cNvSpPr/>
          <p:nvPr/>
        </p:nvSpPr>
        <p:spPr>
          <a:xfrm>
            <a:off x="2976585" y="5791051"/>
            <a:ext cx="2845325" cy="486916"/>
          </a:xfrm>
          <a:prstGeom prst="chevron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1600" b="1" dirty="0" smtClean="0">
                <a:ln/>
                <a:solidFill>
                  <a:schemeClr val="accent3"/>
                </a:solidFill>
              </a:rPr>
              <a:t>Old tables/partitions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1"/>
          <p:cNvSpPr>
            <a:spLocks noGrp="1"/>
          </p:cNvSpPr>
          <p:nvPr>
            <p:ph type="title" idx="4294967295"/>
          </p:nvPr>
        </p:nvSpPr>
        <p:spPr>
          <a:xfrm>
            <a:off x="1295400" y="76200"/>
            <a:ext cx="6477000" cy="8382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Archive DB in Practice</a:t>
            </a:r>
          </a:p>
        </p:txBody>
      </p:sp>
      <p:sp>
        <p:nvSpPr>
          <p:cNvPr id="32772" name="Content Placeholder 2"/>
          <p:cNvSpPr>
            <a:spLocks noGrp="1"/>
          </p:cNvSpPr>
          <p:nvPr>
            <p:ph idx="4294967295"/>
          </p:nvPr>
        </p:nvSpPr>
        <p:spPr>
          <a:xfrm>
            <a:off x="683568" y="1268760"/>
            <a:ext cx="8280920" cy="540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Detach ‘old’ partitions form prod and load them on the archive DB</a:t>
            </a:r>
          </a:p>
          <a:p>
            <a:pPr lvl="1"/>
            <a:r>
              <a:rPr lang="en-US" sz="2200" dirty="0" smtClean="0">
                <a:latin typeface="Helvetica" pitchFamily="34" charset="0"/>
                <a:cs typeface="Helvetica" pitchFamily="34" charset="0"/>
              </a:rPr>
              <a:t>Can use partition exchange to table</a:t>
            </a:r>
          </a:p>
          <a:p>
            <a:pPr lvl="1"/>
            <a:r>
              <a:rPr lang="pl-PL" sz="2200" dirty="0" smtClean="0">
                <a:latin typeface="Helvetica" pitchFamily="34" charset="0"/>
                <a:cs typeface="Helvetica" pitchFamily="34" charset="0"/>
              </a:rPr>
              <a:t>Transportable</a:t>
            </a:r>
            <a:r>
              <a:rPr lang="en-US" sz="2200" dirty="0" smtClean="0">
                <a:latin typeface="Helvetica" pitchFamily="34" charset="0"/>
                <a:cs typeface="Helvetica" pitchFamily="34" charset="0"/>
              </a:rPr>
              <a:t> tablespace</a:t>
            </a:r>
            <a:r>
              <a:rPr lang="pl-PL" sz="2200" dirty="0" smtClean="0">
                <a:latin typeface="Helvetica" pitchFamily="34" charset="0"/>
                <a:cs typeface="Helvetica" pitchFamily="34" charset="0"/>
              </a:rPr>
              <a:t>s</a:t>
            </a:r>
            <a:r>
              <a:rPr lang="en-US" sz="2200" dirty="0" smtClean="0">
                <a:latin typeface="Helvetica" pitchFamily="34" charset="0"/>
                <a:cs typeface="Helvetica" pitchFamily="34" charset="0"/>
              </a:rPr>
              <a:t> is a tool that can help</a:t>
            </a:r>
          </a:p>
          <a:p>
            <a:pPr lvl="1"/>
            <a:r>
              <a:rPr lang="pl-PL" sz="2200" dirty="0" smtClean="0">
                <a:latin typeface="Helvetica" pitchFamily="34" charset="0"/>
                <a:cs typeface="Helvetica" pitchFamily="34" charset="0"/>
              </a:rPr>
              <a:t>Post</a:t>
            </a:r>
            <a:r>
              <a:rPr lang="en-US" sz="2200" dirty="0" smtClean="0">
                <a:latin typeface="Helvetica" pitchFamily="34" charset="0"/>
                <a:cs typeface="Helvetica" pitchFamily="34" charset="0"/>
              </a:rPr>
              <a:t>-move jobs can implement </a:t>
            </a:r>
            <a:r>
              <a:rPr lang="en-US" sz="22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compression</a:t>
            </a:r>
            <a:r>
              <a:rPr lang="pl-PL" sz="22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l-PL" sz="2200" dirty="0" smtClean="0">
                <a:latin typeface="Helvetica" pitchFamily="34" charset="0"/>
                <a:cs typeface="Helvetica" pitchFamily="34" charset="0"/>
              </a:rPr>
              <a:t>and</a:t>
            </a:r>
            <a:r>
              <a:rPr lang="pl-PL" sz="22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drop indexes</a:t>
            </a:r>
            <a:endParaRPr lang="en-US" sz="2200" dirty="0" smtClean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Difficult point:</a:t>
            </a:r>
          </a:p>
          <a:p>
            <a:pPr lvl="1"/>
            <a:r>
              <a:rPr lang="en-US" sz="2200" dirty="0" smtClean="0">
                <a:latin typeface="Helvetica" pitchFamily="34" charset="0"/>
                <a:cs typeface="Helvetica" pitchFamily="34" charset="0"/>
              </a:rPr>
              <a:t>One needs to move a </a:t>
            </a:r>
            <a:r>
              <a:rPr lang="en-US" sz="22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consistent</a:t>
            </a:r>
            <a:r>
              <a:rPr lang="en-US" sz="2200" dirty="0" smtClean="0">
                <a:latin typeface="Helvetica" pitchFamily="34" charset="0"/>
                <a:cs typeface="Helvetica" pitchFamily="34" charset="0"/>
              </a:rPr>
              <a:t> set of data</a:t>
            </a:r>
            <a:endParaRPr lang="pl-PL" sz="2200" dirty="0" smtClean="0"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en-US" sz="2200" dirty="0" smtClean="0">
                <a:latin typeface="Helvetica" pitchFamily="34" charset="0"/>
                <a:cs typeface="Helvetica" pitchFamily="34" charset="0"/>
              </a:rPr>
              <a:t>Applications need to be developed to support this move</a:t>
            </a:r>
          </a:p>
          <a:p>
            <a:pPr lvl="2"/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Access to data of archive need to be validated</a:t>
            </a:r>
            <a:endParaRPr lang="pl-PL" sz="1800" dirty="0" smtClean="0">
              <a:latin typeface="Helvetica" pitchFamily="34" charset="0"/>
              <a:cs typeface="Helvetica" pitchFamily="34" charset="0"/>
            </a:endParaRPr>
          </a:p>
          <a:p>
            <a:pPr lvl="2"/>
            <a:r>
              <a:rPr lang="pl-PL" sz="1800" dirty="0" smtClean="0">
                <a:latin typeface="Helvetica" pitchFamily="34" charset="0"/>
                <a:cs typeface="Helvetica" pitchFamily="34" charset="0"/>
              </a:rPr>
              <a:t>Database links, views and synonyms can help to hide data distribution</a:t>
            </a:r>
            <a:endParaRPr lang="en-US" sz="1800" dirty="0" smtClean="0">
              <a:latin typeface="Helvetica" pitchFamily="34" charset="0"/>
              <a:cs typeface="Helvetica" pitchFamily="34" charset="0"/>
            </a:endParaRPr>
          </a:p>
          <a:p>
            <a:pPr lvl="2"/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New releases of software need to be able to read archived data</a:t>
            </a:r>
            <a:endParaRPr lang="en-US" sz="16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BF612F6-0618-46C8-BE44-A0651A990B66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orklift:Malaysia Forklift -Nichiyu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9368" y="4725144"/>
            <a:ext cx="2138463" cy="1684040"/>
          </a:xfrm>
          <a:prstGeom prst="rect">
            <a:avLst/>
          </a:prstGeom>
          <a:noFill/>
        </p:spPr>
      </p:pic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1571625" y="228600"/>
            <a:ext cx="6276975" cy="762000"/>
          </a:xfrm>
        </p:spPr>
        <p:txBody>
          <a:bodyPr/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Techniques: Data Movement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683568" y="1268760"/>
            <a:ext cx="8231832" cy="4968552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latin typeface="Helvetica" pitchFamily="34" charset="0"/>
                <a:cs typeface="Helvetica" pitchFamily="34" charset="0"/>
              </a:rPr>
              <a:t>Create table as select over a DB link</a:t>
            </a:r>
          </a:p>
          <a:p>
            <a:pPr lvl="1"/>
            <a:r>
              <a:rPr lang="pl-PL" dirty="0" smtClean="0">
                <a:latin typeface="Helvetica" pitchFamily="34" charset="0"/>
                <a:cs typeface="Helvetica" pitchFamily="34" charset="0"/>
              </a:rPr>
              <a:t>Good enough for single tables/partitions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Too </a:t>
            </a:r>
            <a:r>
              <a:rPr lang="en-GB" dirty="0" smtClean="0">
                <a:solidFill>
                  <a:srgbClr val="FF0000"/>
                </a:solidFill>
              </a:rPr>
              <a:t>laborious</a:t>
            </a:r>
            <a:r>
              <a:rPr lang="pl-PL" dirty="0" smtClean="0"/>
              <a:t> 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if many objects needs to be copied</a:t>
            </a:r>
          </a:p>
          <a:p>
            <a:r>
              <a:rPr lang="en-US" dirty="0" err="1" smtClean="0">
                <a:latin typeface="Helvetica" pitchFamily="34" charset="0"/>
                <a:cs typeface="Helvetica" pitchFamily="34" charset="0"/>
              </a:rPr>
              <a:t>impdp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expdp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Very useful although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performance issues found</a:t>
            </a:r>
          </a:p>
          <a:p>
            <a:pPr lvl="1"/>
            <a:r>
              <a:rPr lang="en-US" dirty="0" err="1" smtClean="0">
                <a:latin typeface="Helvetica" pitchFamily="34" charset="0"/>
                <a:cs typeface="Helvetica" pitchFamily="34" charset="0"/>
              </a:rPr>
              <a:t>Impdp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over DB link in particular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Partitioning and data movement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Exchange partition with table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Transportable 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tablespaces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Very fast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Oracle-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O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racle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data movement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Requires TBS to be set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read only</a:t>
            </a:r>
          </a:p>
          <a:p>
            <a:pPr lvl="2"/>
            <a:r>
              <a:rPr lang="en-US" dirty="0" smtClean="0">
                <a:latin typeface="Helvetica" pitchFamily="34" charset="0"/>
                <a:cs typeface="Helvetica" pitchFamily="34" charset="0"/>
              </a:rPr>
              <a:t>Can be a problem in production</a:t>
            </a:r>
          </a:p>
        </p:txBody>
      </p:sp>
      <p:pic>
        <p:nvPicPr>
          <p:cNvPr id="34820" name="Picture 5" descr="MCj043394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47675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09026A6-403C-4AB1-A49D-9063E8EADEE7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28600"/>
            <a:ext cx="5976664" cy="762000"/>
          </a:xfrm>
        </p:spPr>
        <p:txBody>
          <a:bodyPr/>
          <a:lstStyle/>
          <a:p>
            <a:r>
              <a:rPr lang="pl-PL" dirty="0" smtClean="0"/>
              <a:t>Transportable Tablespaces and Standby DBs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71600"/>
            <a:ext cx="8236024" cy="5105400"/>
          </a:xfrm>
        </p:spPr>
        <p:txBody>
          <a:bodyPr/>
          <a:lstStyle/>
          <a:p>
            <a:r>
              <a:rPr lang="pl-PL" dirty="0" smtClean="0"/>
              <a:t>Physical standby database can be used as a source for transportable tablespaces procedure</a:t>
            </a:r>
          </a:p>
          <a:p>
            <a:pPr lvl="1"/>
            <a:r>
              <a:rPr lang="pl-PL" dirty="0" smtClean="0"/>
              <a:t>Standby needs to be opened in </a:t>
            </a:r>
            <a:r>
              <a:rPr lang="pl-PL" dirty="0" smtClean="0">
                <a:solidFill>
                  <a:srgbClr val="FF0000"/>
                </a:solidFill>
              </a:rPr>
              <a:t>read-only mode</a:t>
            </a:r>
          </a:p>
          <a:p>
            <a:pPr lvl="1"/>
            <a:r>
              <a:rPr lang="pl-PL" dirty="0" smtClean="0"/>
              <a:t>Active Data Guard option not needed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DBMS_FILE_TRANSFER</a:t>
            </a:r>
            <a:r>
              <a:rPr lang="pl-PL" dirty="0" smtClean="0"/>
              <a:t> package to copy datafile</a:t>
            </a:r>
          </a:p>
          <a:p>
            <a:pPr lvl="2"/>
            <a:r>
              <a:rPr lang="pl-PL" dirty="0" smtClean="0"/>
              <a:t>Much faster than scp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impdp </a:t>
            </a:r>
            <a:r>
              <a:rPr lang="pl-PL" dirty="0" smtClean="0"/>
              <a:t>over a DB link to export/import metadata</a:t>
            </a:r>
          </a:p>
          <a:p>
            <a:pPr lvl="2">
              <a:buFont typeface="Arial" charset="0"/>
              <a:buChar char="•"/>
            </a:pPr>
            <a:r>
              <a:rPr lang="pl-PL" dirty="0" smtClean="0"/>
              <a:t>If 10.2.0.4 or 11.1.0.6 patch 7331929 needed</a:t>
            </a:r>
          </a:p>
          <a:p>
            <a:pPr lvl="2">
              <a:buFont typeface="Arial" charset="0"/>
              <a:buChar char="•"/>
            </a:pPr>
            <a:r>
              <a:rPr lang="pl-PL" dirty="0" smtClean="0"/>
              <a:t>10.2.0.5 and 11.1.0.7 patchsets include the fix</a:t>
            </a:r>
          </a:p>
          <a:p>
            <a:pPr lvl="1">
              <a:buFont typeface="Arial" charset="0"/>
              <a:buChar char="•"/>
            </a:pPr>
            <a:r>
              <a:rPr lang="pl-PL" dirty="0" smtClean="0"/>
              <a:t>With </a:t>
            </a:r>
            <a:r>
              <a:rPr lang="pl-PL" dirty="0" smtClean="0">
                <a:solidFill>
                  <a:srgbClr val="FF0000"/>
                </a:solidFill>
              </a:rPr>
              <a:t>Flashback Database</a:t>
            </a:r>
            <a:r>
              <a:rPr lang="pl-PL" dirty="0" smtClean="0"/>
              <a:t> feature enabled one can also temporarily open a physical standby DB </a:t>
            </a:r>
            <a:r>
              <a:rPr lang="pl-PL" dirty="0" smtClean="0">
                <a:solidFill>
                  <a:srgbClr val="FF0000"/>
                </a:solidFill>
              </a:rPr>
              <a:t>read-write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AB3D51-81C4-41D6-98B7-F6F8398F70AF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9956" y="4581128"/>
            <a:ext cx="2490787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477000" cy="762000"/>
          </a:xfrm>
        </p:spPr>
        <p:txBody>
          <a:bodyPr/>
          <a:lstStyle/>
          <a:p>
            <a:pPr algn="l"/>
            <a:r>
              <a:rPr lang="pl-PL" dirty="0" smtClean="0">
                <a:latin typeface="Helvetica" pitchFamily="34" charset="0"/>
                <a:cs typeface="Helvetica" pitchFamily="34" charset="0"/>
              </a:rPr>
              <a:t>Techniques: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Compression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755577" y="1466850"/>
            <a:ext cx="8083624" cy="3114278"/>
          </a:xfrm>
        </p:spPr>
        <p:txBody>
          <a:bodyPr/>
          <a:lstStyle/>
          <a:p>
            <a:r>
              <a:rPr lang="pl-PL" dirty="0" smtClean="0">
                <a:latin typeface="Helvetica" pitchFamily="34" charset="0"/>
                <a:cs typeface="Helvetica" pitchFamily="34" charset="0"/>
              </a:rPr>
              <a:t>Another tool to control </a:t>
            </a:r>
            <a:r>
              <a:rPr lang="pl-PL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DB growth</a:t>
            </a:r>
          </a:p>
          <a:p>
            <a:pPr lvl="1"/>
            <a:r>
              <a:rPr lang="pl-PL" dirty="0" smtClean="0">
                <a:latin typeface="Helvetica" pitchFamily="34" charset="0"/>
                <a:cs typeface="Helvetica" pitchFamily="34" charset="0"/>
              </a:rPr>
              <a:t>Several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compresion techniques available in Oracle RDMBS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pl-PL" dirty="0" smtClean="0">
                <a:latin typeface="Helvetica" pitchFamily="34" charset="0"/>
                <a:cs typeface="Helvetica" pitchFamily="34" charset="0"/>
              </a:rPr>
              <a:t>Especially useful if spare CPU cycles available</a:t>
            </a:r>
          </a:p>
          <a:p>
            <a:pPr lvl="1"/>
            <a:r>
              <a:rPr lang="pl-PL" dirty="0" smtClean="0">
                <a:latin typeface="Helvetica" pitchFamily="34" charset="0"/>
                <a:cs typeface="Helvetica" pitchFamily="34" charset="0"/>
              </a:rPr>
              <a:t>Can help in reducing </a:t>
            </a:r>
            <a:r>
              <a:rPr lang="pl-PL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physical IO</a:t>
            </a:r>
            <a:endParaRPr lang="pl-PL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US" sz="1800" dirty="0" smtClean="0">
              <a:latin typeface="Helvetica" pitchFamily="34" charset="0"/>
              <a:cs typeface="Helvetica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9238377-581E-462C-8CDD-EDA5EE8D94B1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  <p:pic>
        <p:nvPicPr>
          <p:cNvPr id="8" name="Picture 5" descr="MCj043394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47675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1"/>
          <p:cNvSpPr>
            <a:spLocks noGrp="1"/>
          </p:cNvSpPr>
          <p:nvPr>
            <p:ph type="title" idx="4294967295"/>
          </p:nvPr>
        </p:nvSpPr>
        <p:spPr>
          <a:xfrm>
            <a:off x="1219200" y="76200"/>
            <a:ext cx="6477000" cy="838200"/>
          </a:xfrm>
        </p:spPr>
        <p:txBody>
          <a:bodyPr/>
          <a:lstStyle/>
          <a:p>
            <a:r>
              <a:rPr lang="en-US" sz="3200" dirty="0" smtClean="0">
                <a:latin typeface="Helvetica" pitchFamily="34" charset="0"/>
                <a:cs typeface="Helvetica" pitchFamily="34" charset="0"/>
              </a:rPr>
              <a:t>Oracle Segment Compression -What is Available</a:t>
            </a:r>
          </a:p>
        </p:txBody>
      </p:sp>
      <p:sp>
        <p:nvSpPr>
          <p:cNvPr id="41988" name="Content Placeholder 2"/>
          <p:cNvSpPr>
            <a:spLocks noGrp="1"/>
          </p:cNvSpPr>
          <p:nvPr>
            <p:ph idx="4294967295"/>
          </p:nvPr>
        </p:nvSpPr>
        <p:spPr>
          <a:xfrm>
            <a:off x="683568" y="1268760"/>
            <a:ext cx="8155632" cy="459864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Heap table compression: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Basic (from 9i)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For OLTP (from 11gR1)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11gR2 hybrid columnar (11gR2 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exadata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)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Other compression technologies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Index compression</a:t>
            </a:r>
          </a:p>
          <a:p>
            <a:pPr lvl="2"/>
            <a:r>
              <a:rPr lang="en-US" dirty="0" smtClean="0">
                <a:latin typeface="Helvetica" pitchFamily="34" charset="0"/>
                <a:cs typeface="Helvetica" pitchFamily="34" charset="0"/>
              </a:rPr>
              <a:t>Key factoring</a:t>
            </a:r>
          </a:p>
          <a:p>
            <a:pPr lvl="2"/>
            <a:r>
              <a:rPr lang="en-US" dirty="0" smtClean="0">
                <a:latin typeface="Helvetica" pitchFamily="34" charset="0"/>
                <a:cs typeface="Helvetica" pitchFamily="34" charset="0"/>
              </a:rPr>
              <a:t>Applies also to IOTs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Secure files (LOB) compression</a:t>
            </a:r>
          </a:p>
          <a:p>
            <a:pPr lvl="2"/>
            <a:r>
              <a:rPr lang="en-US" dirty="0" smtClean="0">
                <a:latin typeface="Helvetica" pitchFamily="34" charset="0"/>
                <a:cs typeface="Helvetica" pitchFamily="34" charset="0"/>
              </a:rPr>
              <a:t>11g compression and de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-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duplication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Compressed external tables (11gR2)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53F21D7-745C-4F15-8351-7356E22DF7BF}" type="slidenum">
              <a:rPr lang="en-GB" smtClean="0"/>
              <a:pPr/>
              <a:t>29</a:t>
            </a:fld>
            <a:endParaRPr lang="en-GB" smtClean="0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7800" y="838200"/>
            <a:ext cx="23368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40190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4000" dirty="0" smtClean="0">
                <a:solidFill>
                  <a:srgbClr val="333399"/>
                </a:solidFill>
                <a:latin typeface="Helvetica" pitchFamily="34" charset="0"/>
              </a:rPr>
              <a:t>CERN and </a:t>
            </a:r>
            <a:r>
              <a:rPr lang="en-US" sz="4000" dirty="0" smtClean="0">
                <a:solidFill>
                  <a:srgbClr val="333399"/>
                </a:solidFill>
                <a:latin typeface="Helvetica" pitchFamily="34" charset="0"/>
              </a:rPr>
              <a:t>LHC</a:t>
            </a:r>
            <a:r>
              <a:rPr lang="en-US" sz="1800" dirty="0" smtClean="0">
                <a:solidFill>
                  <a:srgbClr val="333399"/>
                </a:solidFill>
                <a:latin typeface="Tahoma" pitchFamily="34" charset="0"/>
              </a:rPr>
              <a:t> </a:t>
            </a:r>
            <a:endParaRPr lang="en-US" sz="1800" dirty="0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20650" y="4079080"/>
            <a:ext cx="66294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3399"/>
                </a:solidFill>
                <a:latin typeface="Helvetica" pitchFamily="34" charset="0"/>
              </a:rPr>
              <a:t>LHC data correspond to about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b="1" dirty="0">
                <a:solidFill>
                  <a:srgbClr val="003399"/>
                </a:solidFill>
                <a:latin typeface="Helvetica" pitchFamily="34" charset="0"/>
              </a:rPr>
              <a:t>20 million CDs each year!</a:t>
            </a:r>
          </a:p>
        </p:txBody>
      </p:sp>
      <p:pic>
        <p:nvPicPr>
          <p:cNvPr id="5124" name="Picture 5" descr="cdp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0050" y="0"/>
            <a:ext cx="2393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950075" y="3079750"/>
            <a:ext cx="98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i="1" dirty="0">
                <a:latin typeface="Verdana" pitchFamily="34" charset="0"/>
              </a:rPr>
              <a:t>Concorde</a:t>
            </a:r>
          </a:p>
          <a:p>
            <a:pPr algn="ctr"/>
            <a:r>
              <a:rPr lang="en-US" sz="1200" b="1" i="1" dirty="0">
                <a:latin typeface="Verdana" pitchFamily="34" charset="0"/>
              </a:rPr>
              <a:t>(15 Km)</a:t>
            </a:r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V="1">
            <a:off x="7391400" y="2819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7620000" y="0"/>
            <a:ext cx="89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latin typeface="Verdana" pitchFamily="34" charset="0"/>
              </a:rPr>
              <a:t>Balloon</a:t>
            </a:r>
          </a:p>
          <a:p>
            <a:r>
              <a:rPr lang="en-US" sz="1200" b="1" i="1" dirty="0">
                <a:latin typeface="Verdana" pitchFamily="34" charset="0"/>
              </a:rPr>
              <a:t>(30 Km)</a:t>
            </a:r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 flipH="1">
            <a:off x="7315200" y="228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7542213" y="838200"/>
            <a:ext cx="160178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003399"/>
                </a:solidFill>
                <a:latin typeface="Verdana" pitchFamily="34" charset="0"/>
              </a:rPr>
              <a:t>CD stack with</a:t>
            </a:r>
          </a:p>
          <a:p>
            <a:r>
              <a:rPr lang="en-US" sz="1200" b="1" i="1" dirty="0">
                <a:solidFill>
                  <a:srgbClr val="003399"/>
                </a:solidFill>
                <a:latin typeface="Verdana" pitchFamily="34" charset="0"/>
              </a:rPr>
              <a:t>1 year LHC data!</a:t>
            </a:r>
          </a:p>
          <a:p>
            <a:r>
              <a:rPr lang="en-US" sz="1200" b="1" i="1" dirty="0">
                <a:solidFill>
                  <a:srgbClr val="003399"/>
                </a:solidFill>
                <a:latin typeface="Verdana" pitchFamily="34" charset="0"/>
              </a:rPr>
              <a:t>(~ 20 Km)</a:t>
            </a:r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>
            <a:off x="8001000" y="1447800"/>
            <a:ext cx="304800" cy="30480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7010400" y="4953000"/>
            <a:ext cx="973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latin typeface="Verdana" pitchFamily="34" charset="0"/>
              </a:rPr>
              <a:t>Mt. Blanc</a:t>
            </a:r>
          </a:p>
          <a:p>
            <a:r>
              <a:rPr lang="en-US" sz="1200" b="1" i="1" dirty="0">
                <a:latin typeface="Verdana" pitchFamily="34" charset="0"/>
              </a:rPr>
              <a:t>(4.8 Km)</a:t>
            </a:r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>
            <a:off x="7924800" y="5334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5133" name="Text Box 14"/>
          <p:cNvSpPr txBox="1">
            <a:spLocks noChangeArrowheads="1"/>
          </p:cNvSpPr>
          <p:nvPr/>
        </p:nvSpPr>
        <p:spPr bwMode="auto">
          <a:xfrm>
            <a:off x="990600" y="5410200"/>
            <a:ext cx="5081588" cy="86836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Helvetica" pitchFamily="34" charset="0"/>
              </a:rPr>
              <a:t>RDBMS play a key role for the analysis of LHC data</a:t>
            </a:r>
            <a:endParaRPr lang="en-US" sz="2800" dirty="0">
              <a:latin typeface="Helvetica" pitchFamily="34" charset="0"/>
            </a:endParaRPr>
          </a:p>
        </p:txBody>
      </p:sp>
      <p:sp>
        <p:nvSpPr>
          <p:cNvPr id="5134" name="Slide Number Placeholder 1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E24ADFB-9608-48A2-A417-2D5A08544823}" type="slidenum">
              <a:rPr lang="en-GB" smtClean="0"/>
              <a:pPr/>
              <a:t>3</a:t>
            </a:fld>
            <a:endParaRPr lang="en-GB" dirty="0" smtClean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20650" y="1477963"/>
            <a:ext cx="66294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l-PL" b="1" dirty="0" smtClean="0">
                <a:solidFill>
                  <a:srgbClr val="003399"/>
                </a:solidFill>
                <a:latin typeface="Helvetica" pitchFamily="34" charset="0"/>
              </a:rPr>
              <a:t>CERN – European Organization for Nuclear Research – located at Swiss/French border</a:t>
            </a:r>
            <a:endParaRPr lang="en-GB" b="1" dirty="0">
              <a:solidFill>
                <a:srgbClr val="003399"/>
              </a:solidFill>
              <a:latin typeface="Helvetica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20650" y="2661442"/>
            <a:ext cx="66294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b="1" dirty="0" smtClean="0">
                <a:solidFill>
                  <a:srgbClr val="003399"/>
                </a:solidFill>
                <a:latin typeface="Helvetica" pitchFamily="34" charset="0"/>
              </a:rPr>
              <a:t>LHC</a:t>
            </a:r>
            <a:r>
              <a:rPr lang="pl-PL" b="1" dirty="0" smtClean="0">
                <a:solidFill>
                  <a:srgbClr val="003399"/>
                </a:solidFill>
                <a:latin typeface="Helvetica" pitchFamily="34" charset="0"/>
              </a:rPr>
              <a:t> – Large Hadron Collider – The most powerfull particle accelerater in the world – launched in 2008</a:t>
            </a:r>
            <a:endParaRPr lang="en-GB" b="1" dirty="0">
              <a:solidFill>
                <a:srgbClr val="003399"/>
              </a:solidFill>
              <a:latin typeface="Helvetica" pitchFamily="34" charset="0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21458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147638"/>
            <a:ext cx="20240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itle 1"/>
          <p:cNvSpPr>
            <a:spLocks noGrp="1"/>
          </p:cNvSpPr>
          <p:nvPr>
            <p:ph type="title" idx="4294967295"/>
          </p:nvPr>
        </p:nvSpPr>
        <p:spPr>
          <a:xfrm>
            <a:off x="1219200" y="0"/>
            <a:ext cx="6477000" cy="838200"/>
          </a:xfrm>
        </p:spPr>
        <p:txBody>
          <a:bodyPr/>
          <a:lstStyle/>
          <a:p>
            <a:r>
              <a:rPr lang="en-US" sz="3200" smtClean="0">
                <a:latin typeface="Helvetica" pitchFamily="34" charset="0"/>
                <a:cs typeface="Helvetica" pitchFamily="34" charset="0"/>
              </a:rPr>
              <a:t>Evaluating Compression Benefits</a:t>
            </a:r>
          </a:p>
        </p:txBody>
      </p:sp>
      <p:sp>
        <p:nvSpPr>
          <p:cNvPr id="37893" name="Content Placeholder 2"/>
          <p:cNvSpPr>
            <a:spLocks noGrp="1"/>
          </p:cNvSpPr>
          <p:nvPr>
            <p:ph idx="4294967295"/>
          </p:nvPr>
        </p:nvSpPr>
        <p:spPr>
          <a:xfrm>
            <a:off x="755576" y="1340768"/>
            <a:ext cx="8083624" cy="4953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Compressing segments in Oracle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Save disk space</a:t>
            </a:r>
          </a:p>
          <a:p>
            <a:pPr lvl="2"/>
            <a:r>
              <a:rPr lang="en-US" dirty="0" smtClean="0">
                <a:latin typeface="Helvetica" pitchFamily="34" charset="0"/>
                <a:cs typeface="Helvetica" pitchFamily="34" charset="0"/>
              </a:rPr>
              <a:t>Can save cost in HW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Beware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that capacity in often not as important as number of disks, which determine max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IOPS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Compressed segments need less blocks so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Less physical IO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required for full scan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Less logical IO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/ space occupied in buffer cache</a:t>
            </a:r>
          </a:p>
          <a:p>
            <a:pPr lvl="2"/>
            <a:r>
              <a:rPr lang="en-US" dirty="0" smtClean="0">
                <a:latin typeface="Helvetica" pitchFamily="34" charset="0"/>
                <a:cs typeface="Helvetica" pitchFamily="34" charset="0"/>
              </a:rPr>
              <a:t>Beware compressed segments will make you consume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more CPU</a:t>
            </a:r>
          </a:p>
          <a:p>
            <a:pPr lvl="1"/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 lvl="1"/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78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72D93BA-CAED-416D-ABFD-EC4715FC777F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>
          <a:xfrm>
            <a:off x="1219200" y="0"/>
            <a:ext cx="6881192" cy="8382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Making it 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Work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with Applications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6868" name="Content Placeholder 2"/>
          <p:cNvSpPr>
            <a:spLocks noGrp="1"/>
          </p:cNvSpPr>
          <p:nvPr>
            <p:ph idx="4294967295"/>
          </p:nvPr>
        </p:nvSpPr>
        <p:spPr>
          <a:xfrm>
            <a:off x="755576" y="1340768"/>
            <a:ext cx="8083624" cy="452663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Evaluate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gains case by case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Not all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applications can profit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Not all data models can allow for it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Compression can give significant 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gains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for some applications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In some other cases applications can be modified to take advantage of compression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Comment:</a:t>
            </a:r>
            <a:endParaRPr lang="en-US" dirty="0" smtClean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Implementation involves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developers and DBAs</a:t>
            </a:r>
            <a:endParaRPr lang="pl-PL" sz="1600" dirty="0" smtClean="0"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pl-PL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DBMS_COMPRESSION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 package to evaluate possible gains</a:t>
            </a:r>
            <a:endParaRPr lang="pl-PL" dirty="0" smtClean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buNone/>
            </a:pPr>
            <a:endParaRPr lang="pl-PL" dirty="0" smtClean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0C71BCA-AADE-4D06-B6A4-98E3B785F2B2}" type="slidenum">
              <a:rPr lang="en-GB" smtClean="0"/>
              <a:pPr/>
              <a:t>31</a:t>
            </a:fld>
            <a:endParaRPr lang="en-GB" smtClean="0"/>
          </a:p>
        </p:txBody>
      </p:sp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3225" y="838200"/>
            <a:ext cx="219075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 idx="4294967295"/>
          </p:nvPr>
        </p:nvSpPr>
        <p:spPr>
          <a:xfrm>
            <a:off x="1219200" y="0"/>
            <a:ext cx="7281863" cy="838200"/>
          </a:xfrm>
        </p:spPr>
        <p:txBody>
          <a:bodyPr/>
          <a:lstStyle/>
          <a:p>
            <a:r>
              <a:rPr lang="en-US" smtClean="0">
                <a:latin typeface="Helvetica" pitchFamily="34" charset="0"/>
                <a:cs typeface="Helvetica" pitchFamily="34" charset="0"/>
              </a:rPr>
              <a:t>Compression and Expectations</a:t>
            </a:r>
          </a:p>
        </p:txBody>
      </p:sp>
      <p:sp>
        <p:nvSpPr>
          <p:cNvPr id="38916" name="Content Placeholder 2"/>
          <p:cNvSpPr>
            <a:spLocks noGrp="1"/>
          </p:cNvSpPr>
          <p:nvPr>
            <p:ph idx="4294967295"/>
          </p:nvPr>
        </p:nvSpPr>
        <p:spPr>
          <a:xfrm>
            <a:off x="683568" y="1340768"/>
            <a:ext cx="8155632" cy="4526632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A 10TB DB can be shrunk to 1TB of storage with a 10x compression?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Not really unless one can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get rid of indexes</a:t>
            </a:r>
          </a:p>
          <a:p>
            <a:pPr lvl="2"/>
            <a:r>
              <a:rPr lang="pl-PL" dirty="0" smtClean="0">
                <a:latin typeface="Helvetica" pitchFamily="34" charset="0"/>
                <a:cs typeface="Helvetica" pitchFamily="34" charset="0"/>
              </a:rPr>
              <a:t>Applies more to DW</a:t>
            </a:r>
          </a:p>
          <a:p>
            <a:pPr lvl="1"/>
            <a:r>
              <a:rPr lang="pl-PL" dirty="0" smtClean="0">
                <a:latin typeface="Helvetica" pitchFamily="34" charset="0"/>
                <a:cs typeface="Helvetica" pitchFamily="34" charset="0"/>
              </a:rPr>
              <a:t>Often indexes’ compression is lower than tables’</a:t>
            </a:r>
          </a:p>
          <a:p>
            <a:pPr lvl="2"/>
            <a:r>
              <a:rPr lang="pl-PL" dirty="0" smtClean="0">
                <a:latin typeface="Helvetica" pitchFamily="34" charset="0"/>
                <a:cs typeface="Helvetica" pitchFamily="34" charset="0"/>
              </a:rPr>
              <a:t>So archive can be dominated by indexes size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Licensing costs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Advanced compression option required for anything but basic compression</a:t>
            </a:r>
          </a:p>
          <a:p>
            <a:pPr lvl="1"/>
            <a:r>
              <a:rPr lang="en-US" dirty="0" err="1" smtClean="0">
                <a:latin typeface="Helvetica" pitchFamily="34" charset="0"/>
                <a:cs typeface="Helvetica" pitchFamily="34" charset="0"/>
              </a:rPr>
              <a:t>Exadata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storage required for hybrid columnar compression</a:t>
            </a: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 lvl="1"/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E215A72-C52B-4E94-B913-4599A7424CE8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 idx="4294967295"/>
          </p:nvPr>
        </p:nvSpPr>
        <p:spPr>
          <a:xfrm>
            <a:off x="1238250" y="90488"/>
            <a:ext cx="6477000" cy="838200"/>
          </a:xfrm>
        </p:spPr>
        <p:txBody>
          <a:bodyPr/>
          <a:lstStyle/>
          <a:p>
            <a:r>
              <a:rPr lang="en-US" sz="3200" smtClean="0">
                <a:latin typeface="Helvetica" pitchFamily="34" charset="0"/>
                <a:cs typeface="Helvetica" pitchFamily="34" charset="0"/>
              </a:rPr>
              <a:t>Table Compression In Practice</a:t>
            </a:r>
          </a:p>
        </p:txBody>
      </p:sp>
      <p:sp>
        <p:nvSpPr>
          <p:cNvPr id="43012" name="Content Placeholder 2"/>
          <p:cNvSpPr>
            <a:spLocks noGrp="1"/>
          </p:cNvSpPr>
          <p:nvPr>
            <p:ph idx="4294967295"/>
          </p:nvPr>
        </p:nvSpPr>
        <p:spPr>
          <a:xfrm>
            <a:off x="611560" y="1340768"/>
            <a:ext cx="8227640" cy="482667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Helvetica" pitchFamily="34" charset="0"/>
                <a:cs typeface="Helvetica" pitchFamily="34" charset="0"/>
              </a:rPr>
              <a:t>‘Alter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table move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’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or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online redefinition</a:t>
            </a:r>
            <a:r>
              <a:rPr lang="pl-PL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pl-PL" dirty="0" smtClean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to populate compressed segments</a:t>
            </a:r>
          </a:p>
          <a:p>
            <a:pPr lvl="1"/>
            <a:r>
              <a:rPr lang="pl-PL" dirty="0" smtClean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See earlier comments regarding online redefinition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Measured compression factors for tables: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About 3x for BASIC and OLTP</a:t>
            </a:r>
          </a:p>
          <a:p>
            <a:pPr lvl="2"/>
            <a:r>
              <a:rPr lang="pl-PL" dirty="0" smtClean="0">
                <a:latin typeface="Helvetica" pitchFamily="34" charset="0"/>
                <a:cs typeface="Helvetica" pitchFamily="34" charset="0"/>
              </a:rPr>
              <a:t>Important to sort properly data while populating compressed tables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10-20x for hybrid columnar (archive)</a:t>
            </a:r>
          </a:p>
          <a:p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 lvl="1"/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20C9248-ECFE-4750-A774-3CC6483786D2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477000" cy="762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Conclusions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8293745" cy="50405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Data Life Cycle Management experience at CERN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Proactively address issues of growing DBs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manageability 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performance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cost  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Involvement of application owners is fundamental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Techniques within Oracle that can help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Partitioning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Archival DB service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Compression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4A6E5E-376F-4C21-A220-08B43DF427C5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477000" cy="762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Conclusions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8293745" cy="50405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Data Life Cycle Management experience at CERN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Proactively address issues of growing DBs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Manageability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P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erformance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C</a:t>
            </a:r>
            <a:r>
              <a:rPr lang="en-US" smtClean="0">
                <a:latin typeface="Helvetica" pitchFamily="34" charset="0"/>
                <a:cs typeface="Helvetica" pitchFamily="34" charset="0"/>
              </a:rPr>
              <a:t>ost  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Involvement of application owners is fundamental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Techniques within Oracle that can help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Partitioning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Archival DB service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Compression</a:t>
            </a: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4A6E5E-376F-4C21-A220-08B43DF427C5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Tunn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08388"/>
            <a:ext cx="4440237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Helvetica" pitchFamily="34" charset="0"/>
                <a:cs typeface="Helvetica" pitchFamily="34" charset="0"/>
              </a:rPr>
              <a:t>Acknowledgments </a:t>
            </a:r>
          </a:p>
        </p:txBody>
      </p:sp>
      <p:sp>
        <p:nvSpPr>
          <p:cNvPr id="57348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Helvetica" pitchFamily="34" charset="0"/>
                <a:cs typeface="Helvetica" pitchFamily="34" charset="0"/>
              </a:rPr>
              <a:t>CERN-IT DB group and in particular:</a:t>
            </a:r>
          </a:p>
          <a:p>
            <a:pPr marL="742950" lvl="2" indent="-342900">
              <a:buClr>
                <a:srgbClr val="003399"/>
              </a:buClr>
            </a:pPr>
            <a:r>
              <a:rPr lang="en-GB" sz="2400" dirty="0" smtClean="0">
                <a:latin typeface="Helvetica" pitchFamily="34" charset="0"/>
                <a:cs typeface="Helvetica" pitchFamily="34" charset="0"/>
              </a:rPr>
              <a:t>Dawid Wojcik</a:t>
            </a:r>
            <a:endParaRPr lang="pl-PL" sz="2400" dirty="0" smtClean="0">
              <a:latin typeface="Helvetica" pitchFamily="34" charset="0"/>
              <a:cs typeface="Helvetica" pitchFamily="34" charset="0"/>
            </a:endParaRPr>
          </a:p>
          <a:p>
            <a:pPr marL="742950" lvl="2" indent="-342900">
              <a:buClr>
                <a:srgbClr val="003399"/>
              </a:buClr>
            </a:pPr>
            <a:r>
              <a:rPr lang="pl-PL" sz="2400" dirty="0" smtClean="0">
                <a:latin typeface="Helvetica" pitchFamily="34" charset="0"/>
                <a:cs typeface="Helvetica" pitchFamily="34" charset="0"/>
              </a:rPr>
              <a:t>Marcin Blaszczyk</a:t>
            </a:r>
            <a:endParaRPr lang="en-US" sz="2400" dirty="0" smtClean="0">
              <a:latin typeface="Helvetica" pitchFamily="34" charset="0"/>
              <a:cs typeface="Helvetica" pitchFamily="34" charset="0"/>
            </a:endParaRPr>
          </a:p>
          <a:p>
            <a:pPr marL="742950" lvl="2" indent="-342900">
              <a:buClr>
                <a:srgbClr val="003399"/>
              </a:buClr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Gancho Dimitrov (Atlas experiment)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marL="742950" lvl="2" indent="-342900">
              <a:buClr>
                <a:srgbClr val="003399"/>
              </a:buClr>
            </a:pPr>
            <a:endParaRPr lang="en-GB" sz="2400" dirty="0" smtClean="0">
              <a:latin typeface="Helvetica" pitchFamily="34" charset="0"/>
              <a:cs typeface="Helvetica" pitchFamily="34" charset="0"/>
            </a:endParaRPr>
          </a:p>
          <a:p>
            <a:r>
              <a:rPr lang="en-GB" dirty="0" smtClean="0">
                <a:latin typeface="Helvetica" pitchFamily="34" charset="0"/>
                <a:cs typeface="Helvetica" pitchFamily="34" charset="0"/>
              </a:rPr>
              <a:t>More info:</a:t>
            </a:r>
          </a:p>
          <a:p>
            <a:pPr>
              <a:buNone/>
            </a:pPr>
            <a:r>
              <a:rPr lang="en-GB" dirty="0" smtClean="0">
                <a:latin typeface="Helvetica" pitchFamily="34" charset="0"/>
                <a:cs typeface="Helvetica" pitchFamily="34" charset="0"/>
              </a:rPr>
              <a:t>http://cern.ch/it-dep/db</a:t>
            </a:r>
          </a:p>
          <a:p>
            <a:pPr>
              <a:buNone/>
            </a:pPr>
            <a:r>
              <a:rPr lang="en-GB" dirty="0" smtClean="0">
                <a:latin typeface="Helvetica" pitchFamily="34" charset="0"/>
                <a:cs typeface="Helvetica" pitchFamily="34" charset="0"/>
              </a:rPr>
              <a:t>http://cern.ch/canali</a:t>
            </a:r>
          </a:p>
          <a:p>
            <a:pPr eaLnBrk="1" hangingPunct="1">
              <a:buFont typeface="Wingdings" pitchFamily="2" charset="2"/>
              <a:buNone/>
            </a:pPr>
            <a:endParaRPr lang="en-GB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  <a:p>
            <a:pPr eaLnBrk="1" hangingPunct="1"/>
            <a:endParaRPr lang="en-GB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73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9739183-E51D-4AA5-9990-D40783433085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LHC 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and Databases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00472" y="1124744"/>
            <a:ext cx="8308032" cy="5441032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Relational DBs play today a key role for LHC Physics data processing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online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acquisition,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offline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production, data (re)processing, data distribution, analysis </a:t>
            </a:r>
          </a:p>
          <a:p>
            <a:pPr lvl="2"/>
            <a:r>
              <a:rPr lang="en-US" dirty="0" smtClean="0">
                <a:latin typeface="Helvetica" pitchFamily="34" charset="0"/>
                <a:cs typeface="Helvetica" pitchFamily="34" charset="0"/>
              </a:rPr>
              <a:t>SCADA, conditions, geometry,  alignment, calibration, file bookkeeping, file transfers, etc.. 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Grid Infrastructure and Operation services</a:t>
            </a:r>
          </a:p>
          <a:p>
            <a:pPr lvl="2"/>
            <a:r>
              <a:rPr lang="en-US" dirty="0" smtClean="0">
                <a:latin typeface="Helvetica" pitchFamily="34" charset="0"/>
                <a:cs typeface="Helvetica" pitchFamily="34" charset="0"/>
              </a:rPr>
              <a:t>Monitoring, Dashboards, User-role management, ..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Data Management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Services </a:t>
            </a:r>
          </a:p>
          <a:p>
            <a:pPr lvl="2"/>
            <a:r>
              <a:rPr lang="en-US" dirty="0" smtClean="0">
                <a:latin typeface="Helvetica" pitchFamily="34" charset="0"/>
                <a:cs typeface="Helvetica" pitchFamily="34" charset="0"/>
              </a:rPr>
              <a:t>File catalogues, file transfers and storage management, … 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Metadata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transaction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processing for custom tape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-based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storage system of physics data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Accelerator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logging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monitoring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systems</a:t>
            </a:r>
          </a:p>
          <a:p>
            <a:pPr lvl="2"/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lvl="1"/>
            <a:endParaRPr lang="en-US" dirty="0" smtClean="0">
              <a:latin typeface="Comic Sans MS" pitchFamily="66" charset="0"/>
              <a:cs typeface="Helvetica" pitchFamily="34" charset="0"/>
            </a:endParaRPr>
          </a:p>
          <a:p>
            <a:pPr lvl="1"/>
            <a:endParaRPr lang="en-US" dirty="0" smtClean="0">
              <a:latin typeface="Comic Sans MS" pitchFamily="66" charset="0"/>
              <a:cs typeface="Helvetica" pitchFamily="34" charset="0"/>
            </a:endParaRPr>
          </a:p>
          <a:p>
            <a:endParaRPr lang="en-US" dirty="0" smtClean="0">
              <a:latin typeface="Comic Sans MS" pitchFamily="66" charset="0"/>
              <a:cs typeface="Helvetica" pitchFamily="34" charset="0"/>
            </a:endParaRPr>
          </a:p>
          <a:p>
            <a:pPr lvl="1"/>
            <a:endParaRPr lang="en-US" dirty="0" smtClean="0">
              <a:latin typeface="Comic Sans MS" pitchFamily="66" charset="0"/>
              <a:cs typeface="Helvetica" pitchFamily="34" charset="0"/>
            </a:endParaRPr>
          </a:p>
          <a:p>
            <a:endParaRPr lang="en-US" dirty="0" smtClean="0">
              <a:latin typeface="Comic Sans MS" pitchFamily="66" charset="0"/>
              <a:cs typeface="Helvetica" pitchFamily="34" charset="0"/>
            </a:endParaRPr>
          </a:p>
          <a:p>
            <a:endParaRPr lang="en-US" dirty="0" smtClean="0">
              <a:latin typeface="Comic Sans MS" pitchFamily="66" charset="0"/>
              <a:cs typeface="Helvetica" pitchFamily="34" charset="0"/>
            </a:endParaRPr>
          </a:p>
          <a:p>
            <a:endParaRPr lang="en-US" dirty="0" smtClean="0">
              <a:latin typeface="Comic Sans MS" pitchFamily="66" charset="0"/>
              <a:cs typeface="Helvetica" pitchFamily="34" charset="0"/>
            </a:endParaRPr>
          </a:p>
          <a:p>
            <a:endParaRPr lang="en-US" dirty="0" smtClean="0">
              <a:latin typeface="Comic Sans MS" pitchFamily="66" charset="0"/>
              <a:cs typeface="Helvetica" pitchFamily="34" charset="0"/>
            </a:endParaRPr>
          </a:p>
          <a:p>
            <a:pPr lvl="2"/>
            <a:endParaRPr lang="en-US" dirty="0" smtClean="0">
              <a:latin typeface="Comic Sans MS" pitchFamily="66" charset="0"/>
              <a:cs typeface="Helvetica" pitchFamily="34" charset="0"/>
            </a:endParaRPr>
          </a:p>
          <a:p>
            <a:endParaRPr lang="en-US" dirty="0" smtClean="0">
              <a:latin typeface="Comic Sans MS" pitchFamily="66" charset="0"/>
              <a:cs typeface="Helvetica" pitchFamily="34" charset="0"/>
            </a:endParaRPr>
          </a:p>
          <a:p>
            <a:pPr lvl="2"/>
            <a:endParaRPr lang="en-US" dirty="0" smtClean="0">
              <a:latin typeface="Comic Sans MS" pitchFamily="66" charset="0"/>
              <a:cs typeface="Helvetica" pitchFamily="34" charset="0"/>
            </a:endParaRP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4340DF-F917-4F4D-95F1-B61DB853DF83}" type="slidenum">
              <a:rPr lang="en-GB" smtClean="0"/>
              <a:pPr/>
              <a:t>4</a:t>
            </a:fld>
            <a:endParaRPr lang="en-GB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stor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9850" y="0"/>
            <a:ext cx="273208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714500" y="228600"/>
            <a:ext cx="6715125" cy="7620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Helvetica" pitchFamily="34" charset="0"/>
                <a:cs typeface="Helvetica" pitchFamily="34" charset="0"/>
              </a:rPr>
              <a:t>CERN Databases in Numbers</a:t>
            </a: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683568" y="1371600"/>
            <a:ext cx="8468370" cy="5105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dirty="0" smtClean="0">
                <a:latin typeface="Helvetica" pitchFamily="34" charset="0"/>
                <a:cs typeface="Helvetica" pitchFamily="34" charset="0"/>
              </a:rPr>
              <a:t>CERN databases services – global numbers</a:t>
            </a:r>
          </a:p>
          <a:p>
            <a:pPr lvl="1" eaLnBrk="1" hangingPunct="1"/>
            <a:r>
              <a:rPr lang="en-GB" dirty="0" smtClean="0">
                <a:latin typeface="Helvetica" pitchFamily="34" charset="0"/>
                <a:cs typeface="Helvetica" pitchFamily="34" charset="0"/>
              </a:rPr>
              <a:t>Global users community of several thousand users</a:t>
            </a:r>
          </a:p>
          <a:p>
            <a:pPr lvl="1" eaLnBrk="1" hangingPunct="1"/>
            <a:r>
              <a:rPr lang="en-GB" dirty="0" smtClean="0">
                <a:latin typeface="Helvetica" pitchFamily="34" charset="0"/>
                <a:cs typeface="Helvetica" pitchFamily="34" charset="0"/>
              </a:rPr>
              <a:t>~100 </a:t>
            </a:r>
            <a:r>
              <a:rPr lang="en-GB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Oracle RAC </a:t>
            </a:r>
            <a:r>
              <a:rPr lang="en-GB" dirty="0" smtClean="0">
                <a:latin typeface="Helvetica" pitchFamily="34" charset="0"/>
                <a:cs typeface="Helvetica" pitchFamily="34" charset="0"/>
              </a:rPr>
              <a:t>database clusters (2 – 6 nodes)</a:t>
            </a:r>
          </a:p>
          <a:p>
            <a:pPr lvl="1" eaLnBrk="1" hangingPunct="1"/>
            <a:r>
              <a:rPr lang="en-GB" dirty="0" smtClean="0">
                <a:latin typeface="Helvetica" pitchFamily="34" charset="0"/>
                <a:cs typeface="Helvetica" pitchFamily="34" charset="0"/>
              </a:rPr>
              <a:t>Currently over 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~</a:t>
            </a:r>
            <a:r>
              <a:rPr lang="en-GB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3</a:t>
            </a:r>
            <a:r>
              <a:rPr lang="pl-PL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0</a:t>
            </a:r>
            <a:r>
              <a:rPr lang="en-GB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00</a:t>
            </a:r>
            <a:r>
              <a:rPr lang="en-GB" dirty="0" smtClean="0">
                <a:latin typeface="Helvetica" pitchFamily="34" charset="0"/>
                <a:cs typeface="Helvetica" pitchFamily="34" charset="0"/>
              </a:rPr>
              <a:t> disk spindles providing more than 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~</a:t>
            </a:r>
            <a:r>
              <a:rPr lang="pl-PL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3</a:t>
            </a:r>
            <a:r>
              <a:rPr lang="en-GB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PB</a:t>
            </a:r>
            <a:r>
              <a:rPr lang="pl-PL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GB" dirty="0" smtClean="0">
                <a:latin typeface="Helvetica" pitchFamily="34" charset="0"/>
                <a:cs typeface="Helvetica" pitchFamily="34" charset="0"/>
              </a:rPr>
              <a:t>raw disk space (</a:t>
            </a:r>
            <a:r>
              <a:rPr lang="en-GB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NAS</a:t>
            </a:r>
            <a:r>
              <a:rPr lang="en-GB" dirty="0" smtClean="0">
                <a:latin typeface="Helvetica" pitchFamily="34" charset="0"/>
                <a:cs typeface="Helvetica" pitchFamily="34" charset="0"/>
              </a:rPr>
              <a:t> and </a:t>
            </a:r>
            <a:r>
              <a:rPr lang="en-GB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SAN</a:t>
            </a:r>
            <a:r>
              <a:rPr lang="en-GB" dirty="0" smtClean="0">
                <a:latin typeface="Helvetica" pitchFamily="34" charset="0"/>
                <a:cs typeface="Helvetica" pitchFamily="34" charset="0"/>
              </a:rPr>
              <a:t>)</a:t>
            </a:r>
          </a:p>
          <a:p>
            <a:pPr eaLnBrk="1" hangingPunct="1"/>
            <a:r>
              <a:rPr lang="en-GB" dirty="0" smtClean="0">
                <a:latin typeface="Helvetica" pitchFamily="34" charset="0"/>
                <a:cs typeface="Helvetica" pitchFamily="34" charset="0"/>
              </a:rPr>
              <a:t>Some notable </a:t>
            </a:r>
            <a:r>
              <a:rPr lang="en-GB" dirty="0" smtClean="0">
                <a:solidFill>
                  <a:schemeClr val="accent2"/>
                </a:solidFill>
                <a:latin typeface="Helvetica" pitchFamily="34" charset="0"/>
                <a:cs typeface="Helvetica" pitchFamily="34" charset="0"/>
              </a:rPr>
              <a:t>DBs</a:t>
            </a:r>
            <a:r>
              <a:rPr lang="en-GB" dirty="0" smtClean="0">
                <a:latin typeface="Helvetica" pitchFamily="34" charset="0"/>
                <a:cs typeface="Helvetica" pitchFamily="34" charset="0"/>
              </a:rPr>
              <a:t> at CERN</a:t>
            </a:r>
          </a:p>
          <a:p>
            <a:pPr lvl="1" eaLnBrk="1" hangingPunct="1"/>
            <a:r>
              <a:rPr lang="en-GB" dirty="0" smtClean="0">
                <a:latin typeface="Helvetica" pitchFamily="34" charset="0"/>
                <a:cs typeface="Helvetica" pitchFamily="34" charset="0"/>
              </a:rPr>
              <a:t>Experiment databases – 13 production databases</a:t>
            </a:r>
          </a:p>
          <a:p>
            <a:pPr lvl="2" eaLnBrk="1" hangingPunct="1"/>
            <a:r>
              <a:rPr lang="en-GB" dirty="0" smtClean="0">
                <a:latin typeface="Helvetica" pitchFamily="34" charset="0"/>
                <a:cs typeface="Helvetica" pitchFamily="34" charset="0"/>
              </a:rPr>
              <a:t>Currently between 1 and 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12</a:t>
            </a:r>
            <a:r>
              <a:rPr lang="en-GB" dirty="0" smtClean="0">
                <a:latin typeface="Helvetica" pitchFamily="34" charset="0"/>
                <a:cs typeface="Helvetica" pitchFamily="34" charset="0"/>
              </a:rPr>
              <a:t> TB in size</a:t>
            </a:r>
          </a:p>
          <a:p>
            <a:pPr lvl="2" eaLnBrk="1" hangingPunct="1"/>
            <a:r>
              <a:rPr lang="en-GB" dirty="0" smtClean="0">
                <a:latin typeface="Helvetica" pitchFamily="34" charset="0"/>
                <a:cs typeface="Helvetica" pitchFamily="34" charset="0"/>
              </a:rPr>
              <a:t>Expected growth between 1 and 19 TB / year</a:t>
            </a:r>
          </a:p>
          <a:p>
            <a:pPr lvl="1" eaLnBrk="1" hangingPunct="1"/>
            <a:r>
              <a:rPr lang="en-GB" dirty="0" smtClean="0">
                <a:latin typeface="Helvetica" pitchFamily="34" charset="0"/>
                <a:cs typeface="Helvetica" pitchFamily="34" charset="0"/>
              </a:rPr>
              <a:t>LHC accelerator logging database (ACCLOG) – ~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5</a:t>
            </a:r>
            <a:r>
              <a:rPr lang="en-GB" dirty="0" smtClean="0">
                <a:latin typeface="Helvetica" pitchFamily="34" charset="0"/>
                <a:cs typeface="Helvetica" pitchFamily="34" charset="0"/>
              </a:rPr>
              <a:t>0 TB</a:t>
            </a:r>
          </a:p>
          <a:p>
            <a:pPr lvl="2" eaLnBrk="1" hangingPunct="1"/>
            <a:r>
              <a:rPr lang="en-GB" dirty="0" smtClean="0">
                <a:latin typeface="Helvetica" pitchFamily="34" charset="0"/>
                <a:cs typeface="Helvetica" pitchFamily="34" charset="0"/>
              </a:rPr>
              <a:t>Expected growth up to 30 TB / year</a:t>
            </a:r>
          </a:p>
          <a:p>
            <a:pPr lvl="1" eaLnBrk="1" hangingPunct="1"/>
            <a:r>
              <a:rPr lang="en-GB" dirty="0" smtClean="0">
                <a:latin typeface="Helvetica" pitchFamily="34" charset="0"/>
                <a:cs typeface="Helvetica" pitchFamily="34" charset="0"/>
              </a:rPr>
              <a:t>... Several more DBs on the range 1-2 TB</a:t>
            </a:r>
          </a:p>
          <a:p>
            <a:pPr lvl="1" eaLnBrk="1" hangingPunct="1"/>
            <a:endParaRPr lang="en-GB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2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AD643E7-6E3D-4594-96C1-1F003D9A1603}" type="slidenum">
              <a:rPr lang="en-GB" smtClean="0"/>
              <a:pPr/>
              <a:t>5</a:t>
            </a:fld>
            <a:endParaRPr lang="en-GB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28600"/>
            <a:ext cx="6012904" cy="762000"/>
          </a:xfrm>
        </p:spPr>
        <p:txBody>
          <a:bodyPr/>
          <a:lstStyle/>
          <a:p>
            <a:r>
              <a:rPr lang="pl-PL" dirty="0" smtClean="0"/>
              <a:t>Data Lifecycle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71600"/>
            <a:ext cx="8380040" cy="51054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„Data Lifecycle Management (DLM) is a policy-based approach to managing the flow of an information system’s data throughout its lifecycle”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pl-PL" dirty="0" smtClean="0"/>
              <a:t>Main challenge:</a:t>
            </a:r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dirty="0" smtClean="0"/>
              <a:t>Understand how data evolves</a:t>
            </a:r>
            <a:endParaRPr lang="pl-PL" dirty="0" smtClean="0"/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dirty="0" smtClean="0"/>
              <a:t>Determine how it grows</a:t>
            </a:r>
            <a:endParaRPr lang="pl-PL" dirty="0" smtClean="0"/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dirty="0" smtClean="0"/>
              <a:t>Monitor how its usage change</a:t>
            </a:r>
            <a:endParaRPr lang="pl-PL" dirty="0" smtClean="0"/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dirty="0" smtClean="0"/>
              <a:t>Decide how long it should survive</a:t>
            </a:r>
            <a:endParaRPr lang="pl-PL" dirty="0" smtClean="0"/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endParaRPr lang="pl-PL" dirty="0" smtClean="0"/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endParaRPr lang="pl-PL" dirty="0" smtClean="0"/>
          </a:p>
          <a:p>
            <a:pPr lvl="1" eaLnBrk="1" hangingPunct="1">
              <a:spcBef>
                <a:spcPct val="25000"/>
              </a:spcBef>
              <a:spcAft>
                <a:spcPct val="25000"/>
              </a:spcAft>
            </a:pPr>
            <a:endParaRPr lang="pl-PL" dirty="0" smtClean="0"/>
          </a:p>
          <a:p>
            <a:pPr lvl="1"/>
            <a:endParaRPr lang="pl-PL" sz="1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AB3D51-81C4-41D6-98B7-F6F8398F70AF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7" name="Chevron 6"/>
          <p:cNvSpPr/>
          <p:nvPr/>
        </p:nvSpPr>
        <p:spPr>
          <a:xfrm>
            <a:off x="1019200" y="5589240"/>
            <a:ext cx="1981200" cy="685800"/>
          </a:xfrm>
          <a:prstGeom prst="chevron">
            <a:avLst/>
          </a:prstGeom>
          <a:solidFill>
            <a:srgbClr val="3861A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400" b="1" dirty="0">
                <a:ln/>
                <a:solidFill>
                  <a:schemeClr val="accent3"/>
                </a:solidFill>
              </a:rPr>
              <a:t>ACTIVE</a:t>
            </a:r>
          </a:p>
        </p:txBody>
      </p:sp>
      <p:sp>
        <p:nvSpPr>
          <p:cNvPr id="8" name="Chevron 7"/>
          <p:cNvSpPr/>
          <p:nvPr/>
        </p:nvSpPr>
        <p:spPr>
          <a:xfrm>
            <a:off x="2771800" y="5589240"/>
            <a:ext cx="2057400" cy="685800"/>
          </a:xfrm>
          <a:prstGeom prst="chevron">
            <a:avLst/>
          </a:prstGeom>
          <a:solidFill>
            <a:srgbClr val="3861A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400" b="1" dirty="0">
                <a:ln/>
                <a:solidFill>
                  <a:schemeClr val="accent3"/>
                </a:solidFill>
              </a:rPr>
              <a:t>LESS ACTIVE</a:t>
            </a:r>
          </a:p>
        </p:txBody>
      </p:sp>
      <p:sp>
        <p:nvSpPr>
          <p:cNvPr id="9" name="Chevron 8"/>
          <p:cNvSpPr/>
          <p:nvPr/>
        </p:nvSpPr>
        <p:spPr>
          <a:xfrm>
            <a:off x="4600600" y="5589240"/>
            <a:ext cx="2057400" cy="685800"/>
          </a:xfrm>
          <a:prstGeom prst="chevron">
            <a:avLst/>
          </a:prstGeom>
          <a:solidFill>
            <a:srgbClr val="3861A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400" b="1" dirty="0">
                <a:ln/>
                <a:solidFill>
                  <a:schemeClr val="accent3"/>
                </a:solidFill>
              </a:rPr>
              <a:t>HISTORICAL</a:t>
            </a:r>
          </a:p>
        </p:txBody>
      </p:sp>
      <p:sp>
        <p:nvSpPr>
          <p:cNvPr id="10" name="Chevron 9"/>
          <p:cNvSpPr/>
          <p:nvPr/>
        </p:nvSpPr>
        <p:spPr>
          <a:xfrm>
            <a:off x="6429400" y="5589240"/>
            <a:ext cx="1905000" cy="685800"/>
          </a:xfrm>
          <a:prstGeom prst="chevron">
            <a:avLst/>
          </a:prstGeom>
          <a:solidFill>
            <a:srgbClr val="3861A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400" b="1" dirty="0">
                <a:ln/>
                <a:solidFill>
                  <a:schemeClr val="accent3"/>
                </a:solidFill>
              </a:rPr>
              <a:t>ARCHIVE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477000" cy="762000"/>
          </a:xfrm>
        </p:spPr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  <a:cs typeface="Helvetica" pitchFamily="34" charset="0"/>
              </a:rPr>
              <a:t>Data Lifecycle Management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 </a:t>
            </a:r>
            <a:br>
              <a:rPr lang="pl-PL" dirty="0" smtClean="0">
                <a:latin typeface="Helvetica" pitchFamily="34" charset="0"/>
                <a:cs typeface="Helvetica" pitchFamily="34" charset="0"/>
              </a:rPr>
            </a:br>
            <a:r>
              <a:rPr lang="pl-PL" dirty="0" smtClean="0">
                <a:latin typeface="Helvetica" pitchFamily="34" charset="0"/>
                <a:cs typeface="Helvetica" pitchFamily="34" charset="0"/>
              </a:rPr>
              <a:t>@CERN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55576" y="1395413"/>
            <a:ext cx="7959799" cy="51054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Motivated by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large data volumes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produced by LHC experiments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Large amounts of data are being collected and  stored for several years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Different requirements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on performance and SLA can often be found for ‘current’ and ‘old’ data sets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Proactively attack ‘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issues</a:t>
            </a:r>
            <a:r>
              <a:rPr lang="en-US" dirty="0" smtClean="0">
                <a:solidFill>
                  <a:srgbClr val="CC3300"/>
                </a:solidFill>
                <a:latin typeface="Helvetica" pitchFamily="34" charset="0"/>
                <a:cs typeface="Helvetica" pitchFamily="34" charset="0"/>
              </a:rPr>
              <a:t>’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of databases that grow ‘too large’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Administration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Performance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Cost</a:t>
            </a:r>
          </a:p>
          <a:p>
            <a:endParaRPr lang="en-US" sz="2400" dirty="0" smtClean="0">
              <a:latin typeface="Helvetica" pitchFamily="34" charset="0"/>
              <a:cs typeface="Helvetica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400" dirty="0" smtClean="0">
              <a:latin typeface="Helvetica" pitchFamily="34" charset="0"/>
              <a:cs typeface="Helvetica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400" dirty="0" smtClean="0">
              <a:latin typeface="Helvetica" pitchFamily="34" charset="0"/>
              <a:cs typeface="Helvetica" pitchFamily="34" charset="0"/>
            </a:endParaRPr>
          </a:p>
          <a:p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4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225CBB-03B2-4F88-A4D3-35845DDD658A}" type="slidenum">
              <a:rPr lang="en-GB" smtClean="0"/>
              <a:pPr/>
              <a:t>7</a:t>
            </a:fld>
            <a:endParaRPr lang="en-GB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1500188"/>
            <a:ext cx="2081212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 idx="4294967295"/>
          </p:nvPr>
        </p:nvSpPr>
        <p:spPr>
          <a:xfrm>
            <a:off x="1428750" y="228600"/>
            <a:ext cx="7410450" cy="762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Attack 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Problem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from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 Multiple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pl-PL" dirty="0" smtClean="0">
                <a:latin typeface="Helvetica" pitchFamily="34" charset="0"/>
                <a:cs typeface="Helvetica" pitchFamily="34" charset="0"/>
              </a:rPr>
              <a:t>S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ides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4294967295"/>
          </p:nvPr>
        </p:nvSpPr>
        <p:spPr>
          <a:xfrm>
            <a:off x="683568" y="1223963"/>
            <a:ext cx="8003232" cy="556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No out of the box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solutions available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Attack the problem where possible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HW architecture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Applications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Oracle and DB features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Application layer</a:t>
            </a:r>
          </a:p>
          <a:p>
            <a:pPr lvl="1"/>
            <a:r>
              <a:rPr lang="pl-PL" dirty="0" smtClean="0">
                <a:latin typeface="Helvetica" pitchFamily="34" charset="0"/>
                <a:cs typeface="Helvetica" pitchFamily="34" charset="0"/>
              </a:rPr>
              <a:t>Focus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on discussing with developers </a:t>
            </a:r>
          </a:p>
          <a:p>
            <a:pPr lvl="1"/>
            <a:r>
              <a:rPr lang="pl-PL" dirty="0" smtClean="0">
                <a:latin typeface="Helvetica" pitchFamily="34" charset="0"/>
                <a:cs typeface="Helvetica" pitchFamily="34" charset="0"/>
              </a:rPr>
              <a:t>Build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life cycle concepts in the applications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Oracle layer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Leverage partitioning and compression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Movement of data to an external ‘archival DB’</a:t>
            </a:r>
          </a:p>
          <a:p>
            <a:pPr lvl="1"/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31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5123C39-50E6-489C-8F6F-43276ABDE1E6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666" y="4756794"/>
            <a:ext cx="519443" cy="7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450" y="4973632"/>
            <a:ext cx="519443" cy="7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866" y="5206590"/>
            <a:ext cx="519443" cy="7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7388" y="5430454"/>
            <a:ext cx="519443" cy="7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5677546"/>
            <a:ext cx="519443" cy="7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5152" y="2612267"/>
            <a:ext cx="519443" cy="7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5172" y="2805642"/>
            <a:ext cx="519443" cy="7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" name="Picture 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2584" y="4787567"/>
            <a:ext cx="756080" cy="470956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64999">
                <a:schemeClr val="tx1"/>
              </a:gs>
              <a:gs pos="100000">
                <a:srgbClr val="D1C39F"/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207" name="Picture 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0368" y="5023048"/>
            <a:ext cx="756080" cy="470956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64999">
                <a:schemeClr val="tx1"/>
              </a:gs>
              <a:gs pos="100000">
                <a:srgbClr val="D1C39F"/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206" name="Picture 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7520" y="5882881"/>
            <a:ext cx="756080" cy="470956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64999">
                <a:schemeClr val="tx1"/>
              </a:gs>
              <a:gs pos="100000">
                <a:srgbClr val="D1C39F"/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205" name="Picture 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288" y="5339717"/>
            <a:ext cx="756080" cy="470956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64999">
                <a:schemeClr val="tx1"/>
              </a:gs>
              <a:gs pos="100000">
                <a:srgbClr val="D1C39F"/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208" name="Picture 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0368" y="5586809"/>
            <a:ext cx="756080" cy="470956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64999">
                <a:schemeClr val="tx1"/>
              </a:gs>
              <a:gs pos="100000">
                <a:srgbClr val="D1C39F"/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7266246" y="535385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 smtClean="0"/>
              <a:t>RAC DB 2</a:t>
            </a:r>
            <a:endParaRPr lang="pl-PL" sz="1800" b="1" dirty="0"/>
          </a:p>
        </p:txBody>
      </p:sp>
      <p:pic>
        <p:nvPicPr>
          <p:cNvPr id="195" name="Picture 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520" y="2807820"/>
            <a:ext cx="756080" cy="470956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64999">
                <a:schemeClr val="tx1"/>
              </a:gs>
              <a:gs pos="100000">
                <a:srgbClr val="D1C39F"/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201" name="Picture 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520" y="3337538"/>
            <a:ext cx="756080" cy="470956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64999">
                <a:schemeClr val="tx1"/>
              </a:gs>
              <a:gs pos="100000">
                <a:srgbClr val="D1C39F"/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192" name="Picture 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029940"/>
            <a:ext cx="756080" cy="470956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64999">
                <a:schemeClr val="tx1"/>
              </a:gs>
              <a:gs pos="100000">
                <a:srgbClr val="D1C39F"/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Commodity HW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AB3D51-81C4-41D6-98B7-F6F8398F70A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211246" y="324402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 smtClean="0"/>
              <a:t>RAC DB 1</a:t>
            </a:r>
            <a:endParaRPr lang="pl-PL" sz="1800" b="1" dirty="0"/>
          </a:p>
        </p:txBody>
      </p:sp>
      <p:grpSp>
        <p:nvGrpSpPr>
          <p:cNvPr id="64" name="Group 63"/>
          <p:cNvGrpSpPr/>
          <p:nvPr/>
        </p:nvGrpSpPr>
        <p:grpSpPr>
          <a:xfrm>
            <a:off x="4716016" y="4746046"/>
            <a:ext cx="1224136" cy="227586"/>
            <a:chOff x="4716016" y="4746046"/>
            <a:chExt cx="1512168" cy="277002"/>
          </a:xfrm>
        </p:grpSpPr>
        <p:sp>
          <p:nvSpPr>
            <p:cNvPr id="34" name="Cube 33"/>
            <p:cNvSpPr/>
            <p:nvPr/>
          </p:nvSpPr>
          <p:spPr>
            <a:xfrm>
              <a:off x="4716016" y="4746046"/>
              <a:ext cx="1512168" cy="276999"/>
            </a:xfrm>
            <a:prstGeom prst="cub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64999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5400000">
              <a:off x="4739826" y="4938845"/>
              <a:ext cx="1684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892226" y="4934124"/>
              <a:ext cx="1684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027858" y="4934123"/>
              <a:ext cx="16840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>
            <a:stCxn id="24" idx="5"/>
            <a:endCxn id="195" idx="1"/>
          </p:cNvCxnSpPr>
          <p:nvPr/>
        </p:nvCxnSpPr>
        <p:spPr>
          <a:xfrm flipV="1">
            <a:off x="5940151" y="3043298"/>
            <a:ext cx="1152369" cy="95032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4" idx="5"/>
            <a:endCxn id="201" idx="1"/>
          </p:cNvCxnSpPr>
          <p:nvPr/>
        </p:nvCxnSpPr>
        <p:spPr>
          <a:xfrm flipV="1">
            <a:off x="5940152" y="3573016"/>
            <a:ext cx="1152368" cy="125837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4" idx="5"/>
            <a:endCxn id="204" idx="1"/>
          </p:cNvCxnSpPr>
          <p:nvPr/>
        </p:nvCxnSpPr>
        <p:spPr>
          <a:xfrm>
            <a:off x="5940151" y="3993623"/>
            <a:ext cx="1202433" cy="1029422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4" idx="5"/>
            <a:endCxn id="205" idx="1"/>
          </p:cNvCxnSpPr>
          <p:nvPr/>
        </p:nvCxnSpPr>
        <p:spPr>
          <a:xfrm>
            <a:off x="5940152" y="4831390"/>
            <a:ext cx="1224136" cy="743805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1826979" y="4282662"/>
            <a:ext cx="721060" cy="245432"/>
            <a:chOff x="4896035" y="3203685"/>
            <a:chExt cx="1512168" cy="276999"/>
          </a:xfrm>
        </p:grpSpPr>
        <p:sp>
          <p:nvSpPr>
            <p:cNvPr id="124" name="Cube 123"/>
            <p:cNvSpPr/>
            <p:nvPr/>
          </p:nvSpPr>
          <p:spPr>
            <a:xfrm>
              <a:off x="4896035" y="3203685"/>
              <a:ext cx="1512168" cy="276999"/>
            </a:xfrm>
            <a:prstGeom prst="cub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64999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25" name="Straight Connector 124"/>
            <p:cNvCxnSpPr/>
            <p:nvPr/>
          </p:nvCxnSpPr>
          <p:spPr>
            <a:xfrm rot="5400000">
              <a:off x="4919845" y="3380220"/>
              <a:ext cx="1684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>
              <a:off x="5072245" y="3380220"/>
              <a:ext cx="1684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>
              <a:off x="5207876" y="3380221"/>
              <a:ext cx="16840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2622516" y="4282662"/>
            <a:ext cx="721060" cy="245432"/>
            <a:chOff x="4896035" y="3203685"/>
            <a:chExt cx="1512168" cy="276999"/>
          </a:xfrm>
        </p:grpSpPr>
        <p:sp>
          <p:nvSpPr>
            <p:cNvPr id="129" name="Cube 128"/>
            <p:cNvSpPr/>
            <p:nvPr/>
          </p:nvSpPr>
          <p:spPr>
            <a:xfrm>
              <a:off x="4896035" y="3203685"/>
              <a:ext cx="1512168" cy="276999"/>
            </a:xfrm>
            <a:prstGeom prst="cub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64999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30" name="Straight Connector 129"/>
            <p:cNvCxnSpPr/>
            <p:nvPr/>
          </p:nvCxnSpPr>
          <p:spPr>
            <a:xfrm rot="5400000">
              <a:off x="4919845" y="3380220"/>
              <a:ext cx="1684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072245" y="3380220"/>
              <a:ext cx="1684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207876" y="3380221"/>
              <a:ext cx="16840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731815" y="4266401"/>
            <a:ext cx="721060" cy="245432"/>
            <a:chOff x="4896035" y="3203685"/>
            <a:chExt cx="1512168" cy="276999"/>
          </a:xfrm>
        </p:grpSpPr>
        <p:sp>
          <p:nvSpPr>
            <p:cNvPr id="134" name="Cube 133"/>
            <p:cNvSpPr/>
            <p:nvPr/>
          </p:nvSpPr>
          <p:spPr>
            <a:xfrm>
              <a:off x="4896035" y="3203685"/>
              <a:ext cx="1512168" cy="276999"/>
            </a:xfrm>
            <a:prstGeom prst="cub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64999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35" name="Straight Connector 134"/>
            <p:cNvCxnSpPr/>
            <p:nvPr/>
          </p:nvCxnSpPr>
          <p:spPr>
            <a:xfrm rot="5400000">
              <a:off x="4919845" y="3380220"/>
              <a:ext cx="1684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072245" y="3380220"/>
              <a:ext cx="1684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>
              <a:off x="5207876" y="3380221"/>
              <a:ext cx="16840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TextBox 138"/>
          <p:cNvSpPr txBox="1"/>
          <p:nvPr/>
        </p:nvSpPr>
        <p:spPr>
          <a:xfrm>
            <a:off x="1000034" y="530933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 smtClean="0"/>
              <a:t>RAC DB 2</a:t>
            </a:r>
            <a:endParaRPr lang="pl-PL" sz="1800" b="1" dirty="0"/>
          </a:p>
        </p:txBody>
      </p:sp>
      <p:cxnSp>
        <p:nvCxnSpPr>
          <p:cNvPr id="141" name="Straight Connector 140"/>
          <p:cNvCxnSpPr>
            <a:stCxn id="213" idx="3"/>
          </p:cNvCxnSpPr>
          <p:nvPr/>
        </p:nvCxnSpPr>
        <p:spPr>
          <a:xfrm>
            <a:off x="2454595" y="2992486"/>
            <a:ext cx="2273017" cy="1074714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213" idx="3"/>
            <a:endCxn id="34" idx="2"/>
          </p:cNvCxnSpPr>
          <p:nvPr/>
        </p:nvCxnSpPr>
        <p:spPr>
          <a:xfrm>
            <a:off x="2454595" y="2992486"/>
            <a:ext cx="2261421" cy="189580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2015828" y="4101824"/>
            <a:ext cx="2700188" cy="123789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endCxn id="34" idx="2"/>
          </p:cNvCxnSpPr>
          <p:nvPr/>
        </p:nvCxnSpPr>
        <p:spPr>
          <a:xfrm flipV="1">
            <a:off x="2015828" y="4888286"/>
            <a:ext cx="2700188" cy="451432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>
            <a:off x="1606872" y="3752924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6200000" flipH="1">
            <a:off x="2045429" y="3314366"/>
            <a:ext cx="529738" cy="14068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16200000" flipH="1">
            <a:off x="1647661" y="3712135"/>
            <a:ext cx="529738" cy="6113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5400000">
            <a:off x="1108210" y="3767738"/>
            <a:ext cx="513477" cy="4838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1725589" y="4528096"/>
            <a:ext cx="1226778" cy="4949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rot="5400000" flipH="1" flipV="1">
            <a:off x="1696094" y="4557591"/>
            <a:ext cx="490232" cy="4312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rot="10800000">
            <a:off x="1061666" y="4511833"/>
            <a:ext cx="663922" cy="5064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rot="5400000">
            <a:off x="-595278" y="4404200"/>
            <a:ext cx="2226061" cy="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rot="10800000">
            <a:off x="517751" y="4419796"/>
            <a:ext cx="21406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16016" y="4287509"/>
            <a:ext cx="140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FC Switches</a:t>
            </a:r>
          </a:p>
        </p:txBody>
      </p:sp>
      <p:sp>
        <p:nvSpPr>
          <p:cNvPr id="186" name="Content Placeholder 2"/>
          <p:cNvSpPr>
            <a:spLocks noGrp="1"/>
          </p:cNvSpPr>
          <p:nvPr>
            <p:ph idx="1"/>
          </p:nvPr>
        </p:nvSpPr>
        <p:spPr>
          <a:xfrm>
            <a:off x="731815" y="1268760"/>
            <a:ext cx="8225740" cy="1219200"/>
          </a:xfrm>
          <a:solidFill>
            <a:schemeClr val="bg1"/>
          </a:solidFill>
        </p:spPr>
        <p:txBody>
          <a:bodyPr/>
          <a:lstStyle/>
          <a:p>
            <a:pPr defTabSz="912813">
              <a:lnSpc>
                <a:spcPct val="70000"/>
              </a:lnSpc>
              <a:spcAft>
                <a:spcPts val="600"/>
              </a:spcAft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Dual-</a:t>
            </a:r>
            <a:r>
              <a:rPr lang="pl-PL" sz="2400" dirty="0" smtClean="0">
                <a:latin typeface="Helvetica" pitchFamily="34" charset="0"/>
                <a:cs typeface="Helvetica" pitchFamily="34" charset="0"/>
              </a:rPr>
              <a:t>socket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quad-core DELL</a:t>
            </a:r>
            <a:r>
              <a:rPr lang="pl-PL" sz="2400" dirty="0" smtClean="0">
                <a:latin typeface="Helvetica" pitchFamily="34" charset="0"/>
                <a:cs typeface="Helvetica" pitchFamily="34" charset="0"/>
              </a:rPr>
              <a:t> blade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servers, </a:t>
            </a:r>
            <a:r>
              <a:rPr lang="pl-PL" sz="2400" dirty="0" smtClean="0">
                <a:latin typeface="Helvetica" pitchFamily="34" charset="0"/>
                <a:cs typeface="Helvetica" pitchFamily="34" charset="0"/>
              </a:rPr>
              <a:t>24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GB memory, Intel </a:t>
            </a:r>
            <a:r>
              <a:rPr lang="pl-PL" sz="2400" dirty="0" smtClean="0">
                <a:latin typeface="Helvetica" pitchFamily="34" charset="0"/>
                <a:cs typeface="Helvetica" pitchFamily="34" charset="0"/>
              </a:rPr>
              <a:t>Xeon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“</a:t>
            </a:r>
            <a:r>
              <a:rPr lang="pl-PL" sz="2400" dirty="0" smtClean="0">
                <a:latin typeface="Helvetica" pitchFamily="34" charset="0"/>
                <a:cs typeface="Helvetica" pitchFamily="34" charset="0"/>
              </a:rPr>
              <a:t>Nehalem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”; 2.</a:t>
            </a:r>
            <a:r>
              <a:rPr lang="pl-PL" sz="2400" dirty="0" smtClean="0">
                <a:latin typeface="Helvetica" pitchFamily="34" charset="0"/>
                <a:cs typeface="Helvetica" pitchFamily="34" charset="0"/>
              </a:rPr>
              <a:t>27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GHz</a:t>
            </a:r>
          </a:p>
          <a:p>
            <a:pPr defTabSz="912813">
              <a:lnSpc>
                <a:spcPct val="70000"/>
              </a:lnSpc>
              <a:spcAft>
                <a:spcPts val="1200"/>
              </a:spcAft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Dual power supplies, mirrored local disks, redundant 1GigE, dual HBAs, “RAID 1+0 like” with ASM and JBOD </a:t>
            </a:r>
          </a:p>
        </p:txBody>
      </p:sp>
      <p:pic>
        <p:nvPicPr>
          <p:cNvPr id="194" name="Picture 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573016"/>
            <a:ext cx="756080" cy="470956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64999">
                <a:schemeClr val="tx1"/>
              </a:gs>
              <a:gs pos="100000">
                <a:srgbClr val="D1C39F"/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8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696" y="6553200"/>
            <a:ext cx="5328592" cy="304800"/>
          </a:xfrm>
          <a:noFill/>
        </p:spPr>
        <p:txBody>
          <a:bodyPr/>
          <a:lstStyle/>
          <a:p>
            <a:r>
              <a:rPr lang="en-GB" dirty="0" smtClean="0"/>
              <a:t>Data Life Cycle Management @ CERN, Luca Canali, Jacek Wojcieszuk</a:t>
            </a:r>
          </a:p>
        </p:txBody>
      </p:sp>
      <p:pic>
        <p:nvPicPr>
          <p:cNvPr id="21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145" y="2992486"/>
            <a:ext cx="519443" cy="7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" name="TextBox 137"/>
          <p:cNvSpPr txBox="1"/>
          <p:nvPr/>
        </p:nvSpPr>
        <p:spPr>
          <a:xfrm>
            <a:off x="1189625" y="302994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dirty="0" smtClean="0"/>
              <a:t>RAC DB 1</a:t>
            </a:r>
            <a:endParaRPr lang="pl-PL" sz="1800" b="1" dirty="0"/>
          </a:p>
        </p:txBody>
      </p:sp>
      <p:grpSp>
        <p:nvGrpSpPr>
          <p:cNvPr id="229" name="Group 228"/>
          <p:cNvGrpSpPr/>
          <p:nvPr/>
        </p:nvGrpSpPr>
        <p:grpSpPr>
          <a:xfrm>
            <a:off x="4727612" y="3930179"/>
            <a:ext cx="1224136" cy="227586"/>
            <a:chOff x="4716016" y="4746046"/>
            <a:chExt cx="1512168" cy="277002"/>
          </a:xfrm>
        </p:grpSpPr>
        <p:sp>
          <p:nvSpPr>
            <p:cNvPr id="230" name="Cube 229"/>
            <p:cNvSpPr/>
            <p:nvPr/>
          </p:nvSpPr>
          <p:spPr>
            <a:xfrm>
              <a:off x="4716016" y="4746046"/>
              <a:ext cx="1512168" cy="276999"/>
            </a:xfrm>
            <a:prstGeom prst="cub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64999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31" name="Straight Connector 230"/>
            <p:cNvCxnSpPr/>
            <p:nvPr/>
          </p:nvCxnSpPr>
          <p:spPr>
            <a:xfrm rot="5400000">
              <a:off x="4739826" y="4938845"/>
              <a:ext cx="1684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5400000">
              <a:off x="4892226" y="4934124"/>
              <a:ext cx="1684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5400000">
              <a:off x="5027858" y="4934123"/>
              <a:ext cx="16840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1123024" y="4015523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/>
              <a:t>Ethernet Swiches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lab phase two generic slides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openlab phase two generic slides.pot</Template>
  <TotalTime>75434</TotalTime>
  <Words>2556</Words>
  <Application>Microsoft Office PowerPoint</Application>
  <PresentationFormat>On-screen Show (4:3)</PresentationFormat>
  <Paragraphs>490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openlab phase two generic slides</vt:lpstr>
      <vt:lpstr>Data Lifecycle Management Challenges and Techniques  - a user’s experience </vt:lpstr>
      <vt:lpstr>Outline</vt:lpstr>
      <vt:lpstr>Slide 3</vt:lpstr>
      <vt:lpstr>LHC and Databases</vt:lpstr>
      <vt:lpstr>CERN Databases in Numbers</vt:lpstr>
      <vt:lpstr>Data Lifecycle Management</vt:lpstr>
      <vt:lpstr>Data Lifecycle Management  @CERN</vt:lpstr>
      <vt:lpstr>Attack Problem from Multiple Sides</vt:lpstr>
      <vt:lpstr>Commodity HW</vt:lpstr>
      <vt:lpstr>High Capacity Storage, Resiliency and Low Cost</vt:lpstr>
      <vt:lpstr>Backup Challenges</vt:lpstr>
      <vt:lpstr>Physical Standby DB</vt:lpstr>
      <vt:lpstr>Application Layer</vt:lpstr>
      <vt:lpstr>Use Case: Transactional Application with Historical Data </vt:lpstr>
      <vt:lpstr>Active Dataset</vt:lpstr>
      <vt:lpstr>Techniques: Oracle Partitioning</vt:lpstr>
      <vt:lpstr>Oracle Partitioning Issues</vt:lpstr>
      <vt:lpstr>Oracle Partitioning for DLM and Indexes</vt:lpstr>
      <vt:lpstr>Example: PANDA Archive</vt:lpstr>
      <vt:lpstr>Techniques: ‘Manual’ Partitioning</vt:lpstr>
      <vt:lpstr>Example: PVSS</vt:lpstr>
      <vt:lpstr>Example: COMPASS</vt:lpstr>
      <vt:lpstr>Techniques: Schema Reorganization</vt:lpstr>
      <vt:lpstr>Techniques: Archive DB</vt:lpstr>
      <vt:lpstr>Archive DB in Practice</vt:lpstr>
      <vt:lpstr>Techniques: Data Movement</vt:lpstr>
      <vt:lpstr>Transportable Tablespaces and Standby DBs </vt:lpstr>
      <vt:lpstr>Techniques: Compression</vt:lpstr>
      <vt:lpstr>Oracle Segment Compression -What is Available</vt:lpstr>
      <vt:lpstr>Evaluating Compression Benefits</vt:lpstr>
      <vt:lpstr>Making it Work with Applications</vt:lpstr>
      <vt:lpstr>Compression and Expectations</vt:lpstr>
      <vt:lpstr>Table Compression In Practice</vt:lpstr>
      <vt:lpstr>Conclusions</vt:lpstr>
      <vt:lpstr>Conclusions</vt:lpstr>
      <vt:lpstr>Acknowledgments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Luca Canali</dc:creator>
  <cp:lastModifiedBy>canali</cp:lastModifiedBy>
  <cp:revision>3724</cp:revision>
  <cp:lastPrinted>2009-10-08T11:43:21Z</cp:lastPrinted>
  <dcterms:created xsi:type="dcterms:W3CDTF">2009-10-12T18:07:40Z</dcterms:created>
  <dcterms:modified xsi:type="dcterms:W3CDTF">2010-12-10T19:36:15Z</dcterms:modified>
</cp:coreProperties>
</file>